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1707" r:id="rId3"/>
    <p:sldId id="262" r:id="rId4"/>
    <p:sldId id="1765" r:id="rId5"/>
    <p:sldId id="1766" r:id="rId6"/>
    <p:sldId id="1767" r:id="rId7"/>
    <p:sldId id="1768" r:id="rId8"/>
    <p:sldId id="1769" r:id="rId9"/>
    <p:sldId id="1770" r:id="rId10"/>
    <p:sldId id="1771" r:id="rId11"/>
    <p:sldId id="1772" r:id="rId12"/>
    <p:sldId id="1773" r:id="rId13"/>
    <p:sldId id="1774" r:id="rId14"/>
    <p:sldId id="1775" r:id="rId15"/>
    <p:sldId id="1776" r:id="rId16"/>
    <p:sldId id="1777" r:id="rId17"/>
    <p:sldId id="1778" r:id="rId18"/>
    <p:sldId id="1779" r:id="rId19"/>
    <p:sldId id="1780" r:id="rId20"/>
    <p:sldId id="1781" r:id="rId21"/>
    <p:sldId id="1782" r:id="rId22"/>
    <p:sldId id="1795" r:id="rId23"/>
    <p:sldId id="1783" r:id="rId24"/>
    <p:sldId id="1784" r:id="rId25"/>
    <p:sldId id="1785" r:id="rId26"/>
    <p:sldId id="1788" r:id="rId27"/>
    <p:sldId id="1789" r:id="rId28"/>
    <p:sldId id="1790" r:id="rId29"/>
    <p:sldId id="1791" r:id="rId30"/>
    <p:sldId id="1792" r:id="rId31"/>
    <p:sldId id="1793" r:id="rId32"/>
    <p:sldId id="26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83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3/22/19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3/22/19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6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1" Type="http://schemas.openxmlformats.org/officeDocument/2006/relationships/themeOverride" Target="../theme/themeOverride1.x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词向量</a:t>
            </a:r>
            <a:r>
              <a:rPr lang="zh-CN" altLang="en-US" smtClean="0"/>
              <a:t>和语言模型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 smtClean="0">
                      <a:solidFill>
                        <a:srgbClr val="FCB53C"/>
                      </a:solidFill>
                      <a:latin typeface="+mn-lt"/>
                    </a:rPr>
                    <a:t>JULYEDU</a:t>
                  </a:r>
                  <a:endParaRPr lang="en-US" altLang="zh-CN" sz="1660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8674" name="Shape 141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简单 词</a:t>
            </a:r>
            <a:r>
              <a:rPr lang="en-US" altLang="zh-CN" sz="3600"/>
              <a:t>/</a:t>
            </a:r>
            <a:r>
              <a:rPr lang="zh-CN" altLang="en-US" sz="3600"/>
              <a:t>短语 翻译</a:t>
            </a:r>
            <a:endParaRPr lang="en-US" altLang="zh-CN" sz="3600"/>
          </a:p>
        </p:txBody>
      </p:sp>
      <p:pic>
        <p:nvPicPr>
          <p:cNvPr id="28675" name="屏幕快照 2016-06-14 上午8.25.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425"/>
            <a:ext cx="121920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Shape 143"/>
          <p:cNvSpPr>
            <a:spLocks noChangeArrowheads="1"/>
          </p:cNvSpPr>
          <p:nvPr/>
        </p:nvSpPr>
        <p:spPr bwMode="auto">
          <a:xfrm>
            <a:off x="977900" y="5240626"/>
            <a:ext cx="1713607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左：英语</a:t>
            </a:r>
          </a:p>
        </p:txBody>
      </p:sp>
      <p:sp>
        <p:nvSpPr>
          <p:cNvPr id="28677" name="Shape 144"/>
          <p:cNvSpPr>
            <a:spLocks noChangeArrowheads="1"/>
          </p:cNvSpPr>
          <p:nvPr/>
        </p:nvSpPr>
        <p:spPr bwMode="auto">
          <a:xfrm>
            <a:off x="7880351" y="5240626"/>
            <a:ext cx="2534344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右：西班牙语</a:t>
            </a:r>
          </a:p>
        </p:txBody>
      </p:sp>
      <p:sp>
        <p:nvSpPr>
          <p:cNvPr id="28678" name="Shape 149"/>
          <p:cNvSpPr>
            <a:spLocks noChangeArrowheads="1"/>
          </p:cNvSpPr>
          <p:nvPr/>
        </p:nvSpPr>
        <p:spPr bwMode="auto">
          <a:xfrm>
            <a:off x="239185" y="1196867"/>
            <a:ext cx="4111699" cy="17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p"/>
            </a:pPr>
            <a:r>
              <a:rPr lang="zh-CN" altLang="en-US" sz="2800">
                <a:solidFill>
                  <a:srgbClr val="0000FF"/>
                </a:solidFill>
              </a:rPr>
              <a:t>向量空间分布的相似性</a:t>
            </a:r>
            <a:endParaRPr lang="en-US" altLang="zh-CN" sz="2800">
              <a:solidFill>
                <a:srgbClr val="0000FF"/>
              </a:solidFill>
            </a:endParaRPr>
          </a:p>
          <a:p>
            <a:pPr marL="914400" lvl="1" indent="-457200">
              <a:buFont typeface="Wingdings" charset="0"/>
              <a:buChar char="n"/>
            </a:pPr>
            <a:endParaRPr lang="zh-CN" altLang="en-US" sz="2800">
              <a:solidFill>
                <a:srgbClr val="0000FF"/>
              </a:solidFill>
            </a:endParaRPr>
          </a:p>
          <a:p>
            <a:pPr marL="457200" indent="-457200">
              <a:buFont typeface="Wingdings" charset="0"/>
              <a:buChar char="p"/>
            </a:pPr>
            <a:endParaRPr lang="en-US" altLang="zh-CN" sz="2800">
              <a:solidFill>
                <a:srgbClr val="0000FF"/>
              </a:solidFill>
            </a:endParaRPr>
          </a:p>
          <a:p>
            <a:pPr marL="457200" indent="-457200">
              <a:buFont typeface="Wingdings" charset="0"/>
              <a:buChar char="p"/>
            </a:pPr>
            <a:endParaRPr lang="en-US" sz="2800">
              <a:solidFill>
                <a:srgbClr val="0000FF"/>
              </a:solidFill>
            </a:endParaRPr>
          </a:p>
        </p:txBody>
      </p:sp>
      <p:sp>
        <p:nvSpPr>
          <p:cNvPr id="2867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E80F2CE-8CCD-4146-A22A-BC05BC52D44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311614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9698" name="Shape 14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向量空间子结构</a:t>
            </a:r>
          </a:p>
        </p:txBody>
      </p:sp>
      <p:sp>
        <p:nvSpPr>
          <p:cNvPr id="29699" name="Shape 148"/>
          <p:cNvSpPr>
            <a:spLocks noChangeArrowheads="1"/>
          </p:cNvSpPr>
          <p:nvPr/>
        </p:nvSpPr>
        <p:spPr bwMode="auto">
          <a:xfrm>
            <a:off x="359834" y="1856871"/>
            <a:ext cx="5305801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V</a:t>
            </a:r>
            <a:r>
              <a:rPr lang="en-US" altLang="zh-CN" sz="3200" baseline="-25000"/>
              <a:t>King</a:t>
            </a:r>
            <a:r>
              <a:rPr lang="en-US" altLang="zh-CN" sz="3200"/>
              <a:t> - V</a:t>
            </a:r>
            <a:r>
              <a:rPr lang="en-US" altLang="zh-CN" sz="3200" baseline="-25000"/>
              <a:t>Queen</a:t>
            </a:r>
            <a:r>
              <a:rPr lang="en-US" altLang="zh-CN" sz="3200"/>
              <a:t> + V</a:t>
            </a:r>
            <a:r>
              <a:rPr lang="en-US" altLang="zh-CN" sz="3200" baseline="-25000"/>
              <a:t>Women</a:t>
            </a:r>
            <a:r>
              <a:rPr lang="en-US" altLang="zh-CN" sz="3200"/>
              <a:t> = V</a:t>
            </a:r>
            <a:r>
              <a:rPr lang="en-US" altLang="zh-CN" sz="3200" baseline="-25000"/>
              <a:t>Man</a:t>
            </a:r>
          </a:p>
        </p:txBody>
      </p:sp>
      <p:sp>
        <p:nvSpPr>
          <p:cNvPr id="29700" name="Shape 149"/>
          <p:cNvSpPr>
            <a:spLocks noChangeArrowheads="1"/>
          </p:cNvSpPr>
          <p:nvPr/>
        </p:nvSpPr>
        <p:spPr bwMode="auto">
          <a:xfrm>
            <a:off x="345018" y="2787938"/>
            <a:ext cx="5629474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V</a:t>
            </a:r>
            <a:r>
              <a:rPr lang="en-US" altLang="zh-CN" sz="3200" baseline="-25000"/>
              <a:t>Paris</a:t>
            </a:r>
            <a:r>
              <a:rPr lang="en-US" altLang="zh-CN" sz="3200"/>
              <a:t> - V</a:t>
            </a:r>
            <a:r>
              <a:rPr lang="en-US" altLang="zh-CN" sz="3200" baseline="-25000"/>
              <a:t>France</a:t>
            </a:r>
            <a:r>
              <a:rPr lang="en-US" altLang="zh-CN" sz="3200"/>
              <a:t> + V</a:t>
            </a:r>
            <a:r>
              <a:rPr lang="en-US" altLang="zh-CN" sz="3200" baseline="-25000"/>
              <a:t>German</a:t>
            </a:r>
            <a:r>
              <a:rPr lang="en-US" altLang="zh-CN" sz="3200"/>
              <a:t> = V</a:t>
            </a:r>
            <a:r>
              <a:rPr lang="en-US" altLang="zh-CN" sz="3200" baseline="-25000"/>
              <a:t>Berlin</a:t>
            </a:r>
            <a:endParaRPr lang="en-US" altLang="zh-CN" sz="3200"/>
          </a:p>
        </p:txBody>
      </p:sp>
      <p:sp>
        <p:nvSpPr>
          <p:cNvPr id="29701" name="Shape 150"/>
          <p:cNvSpPr>
            <a:spLocks noChangeArrowheads="1"/>
          </p:cNvSpPr>
          <p:nvPr/>
        </p:nvSpPr>
        <p:spPr bwMode="auto">
          <a:xfrm>
            <a:off x="527051" y="3933825"/>
            <a:ext cx="1142576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800">
                <a:solidFill>
                  <a:srgbClr val="0433FF"/>
                </a:solidFill>
              </a:rPr>
              <a:t>最终目标：词向量表示作为机器学习、特别是深度学习的输入和表示空间</a:t>
            </a:r>
          </a:p>
        </p:txBody>
      </p:sp>
      <p:sp>
        <p:nvSpPr>
          <p:cNvPr id="2970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5DE52963-EBCD-9B40-BA12-BC157815F9E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896310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0722" name="Shape 256"/>
          <p:cNvSpPr>
            <a:spLocks noChangeArrowheads="1"/>
          </p:cNvSpPr>
          <p:nvPr/>
        </p:nvSpPr>
        <p:spPr bwMode="auto">
          <a:xfrm>
            <a:off x="770467" y="228600"/>
            <a:ext cx="10306051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800"/>
              <a:t>分布式表示</a:t>
            </a:r>
            <a:r>
              <a:rPr lang="en-US" altLang="zh-CN" sz="2800"/>
              <a:t> (Distributed representation)</a:t>
            </a:r>
          </a:p>
        </p:txBody>
      </p:sp>
      <p:sp>
        <p:nvSpPr>
          <p:cNvPr id="30723" name="Shape 257"/>
          <p:cNvSpPr>
            <a:spLocks noChangeArrowheads="1"/>
          </p:cNvSpPr>
          <p:nvPr/>
        </p:nvSpPr>
        <p:spPr bwMode="auto">
          <a:xfrm>
            <a:off x="620185" y="1836832"/>
            <a:ext cx="8302124" cy="79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“</a:t>
            </a:r>
            <a:r>
              <a:rPr lang="en-US" altLang="zh-CN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You shall know a word by the company it keeps</a:t>
            </a:r>
            <a:r>
              <a:rPr lang="zh-CN" altLang="en-US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”</a:t>
            </a:r>
            <a:r>
              <a:rPr lang="en-US" altLang="zh-CN" sz="2800">
                <a:solidFill>
                  <a:srgbClr val="3A87FF"/>
                </a:solidFill>
                <a:latin typeface="Calibri" charset="0"/>
                <a:cs typeface="Calibri" charset="0"/>
                <a:sym typeface="Calibri" charset="0"/>
              </a:rPr>
              <a:t> </a:t>
            </a:r>
            <a:endParaRPr lang="en-US" altLang="zh-CN" sz="28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en-US" altLang="zh-CN" sz="8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                                                                                                                                                                                                        </a:t>
            </a:r>
            <a:r>
              <a:rPr lang="zh-CN" altLang="en-US" sz="8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                                  </a:t>
            </a:r>
            <a:r>
              <a:rPr lang="en-US" altLang="zh-CN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(J. R. Firth 1957: 11) </a:t>
            </a:r>
            <a:endParaRPr lang="en-US" altLang="zh-CN" sz="8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</p:txBody>
      </p:sp>
      <p:sp>
        <p:nvSpPr>
          <p:cNvPr id="30724" name="Shape 258"/>
          <p:cNvSpPr>
            <a:spLocks noChangeArrowheads="1"/>
          </p:cNvSpPr>
          <p:nvPr/>
        </p:nvSpPr>
        <p:spPr bwMode="auto">
          <a:xfrm>
            <a:off x="620185" y="886216"/>
            <a:ext cx="5458221" cy="82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457200">
              <a:lnSpc>
                <a:spcPts val="6400"/>
              </a:lnSpc>
              <a:spcBef>
                <a:spcPts val="1200"/>
              </a:spcBef>
            </a:pPr>
            <a:r>
              <a:rPr lang="zh-CN" altLang="en-US" sz="28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用一个词附近的其他词来表示该词</a:t>
            </a:r>
          </a:p>
        </p:txBody>
      </p:sp>
      <p:sp>
        <p:nvSpPr>
          <p:cNvPr id="30725" name="Shape 259"/>
          <p:cNvSpPr>
            <a:spLocks noChangeArrowheads="1"/>
          </p:cNvSpPr>
          <p:nvPr/>
        </p:nvSpPr>
        <p:spPr bwMode="auto">
          <a:xfrm>
            <a:off x="762001" y="2854716"/>
            <a:ext cx="7612657" cy="82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457200">
              <a:lnSpc>
                <a:spcPts val="6400"/>
              </a:lnSpc>
              <a:spcBef>
                <a:spcPts val="1200"/>
              </a:spcBef>
            </a:pPr>
            <a:r>
              <a:rPr lang="zh-CN" altLang="en-US" sz="28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现代统计自然语言处理中最有创见的想法之一。</a:t>
            </a:r>
          </a:p>
        </p:txBody>
      </p:sp>
      <p:pic>
        <p:nvPicPr>
          <p:cNvPr id="30726" name="屏幕快照 2016-06-13 上午7.20.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12192000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Shape 261"/>
          <p:cNvSpPr>
            <a:spLocks noChangeArrowheads="1"/>
          </p:cNvSpPr>
          <p:nvPr/>
        </p:nvSpPr>
        <p:spPr bwMode="auto">
          <a:xfrm>
            <a:off x="3263901" y="5270559"/>
            <a:ext cx="4228468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/>
              <a:t>banking</a:t>
            </a:r>
            <a:r>
              <a:rPr lang="zh-CN" altLang="en-US"/>
              <a:t>附近的词将会代表</a:t>
            </a:r>
            <a:r>
              <a:rPr lang="en-US" altLang="zh-CN"/>
              <a:t>banking</a:t>
            </a:r>
            <a:r>
              <a:rPr lang="zh-CN" altLang="en-US"/>
              <a:t>的含义</a:t>
            </a:r>
          </a:p>
        </p:txBody>
      </p:sp>
      <p:sp>
        <p:nvSpPr>
          <p:cNvPr id="3072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42ED8982-6DD4-5E47-AFFC-F872D69D6211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12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8728144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7890" name="Shape 37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Word2Vec: Skip-Gram</a:t>
            </a:r>
            <a:r>
              <a:rPr lang="zh-CN" altLang="en-US" sz="3600"/>
              <a:t>模型</a:t>
            </a:r>
            <a:endParaRPr lang="en-US" altLang="zh-CN" sz="3600"/>
          </a:p>
        </p:txBody>
      </p:sp>
      <p:pic>
        <p:nvPicPr>
          <p:cNvPr id="37891" name="屏幕快照 2016-06-13 上午8.37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1371601"/>
            <a:ext cx="4969933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Shape 377"/>
          <p:cNvSpPr>
            <a:spLocks noChangeArrowheads="1"/>
          </p:cNvSpPr>
          <p:nvPr/>
        </p:nvSpPr>
        <p:spPr bwMode="auto">
          <a:xfrm>
            <a:off x="6197600" y="1327577"/>
            <a:ext cx="5918200" cy="198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无隐层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投影层也可省略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r>
              <a:rPr lang="zh-CN" altLang="en-US" sz="2400"/>
              <a:t>每个词向量作为</a:t>
            </a:r>
            <a:r>
              <a:rPr lang="en-US" altLang="zh-CN" sz="2400"/>
              <a:t>log-linear</a:t>
            </a:r>
            <a:r>
              <a:rPr lang="zh-CN" altLang="en-US" sz="2400"/>
              <a:t>模型的输入</a:t>
            </a:r>
            <a:endParaRPr lang="en-US" altLang="zh-CN" sz="24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  <a:buFont typeface="Wingdings" charset="0"/>
              <a:buChar char="Ø"/>
            </a:pPr>
            <a:endParaRPr lang="en-US" altLang="zh-CN" sz="800"/>
          </a:p>
          <a:p>
            <a:pPr marL="457200" indent="-457200">
              <a:buSzPct val="75000"/>
            </a:pPr>
            <a:r>
              <a:rPr lang="zh-CN" altLang="en-US" sz="2800"/>
              <a:t>        </a:t>
            </a:r>
            <a:r>
              <a:rPr lang="zh-CN" altLang="en-US" sz="2400"/>
              <a:t>目标函数：</a:t>
            </a:r>
            <a:endParaRPr lang="en-US" altLang="zh-CN" sz="2400"/>
          </a:p>
        </p:txBody>
      </p:sp>
      <p:pic>
        <p:nvPicPr>
          <p:cNvPr id="37893" name="pasted-imag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57" y="3513139"/>
            <a:ext cx="4044694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Shape 380"/>
          <p:cNvSpPr>
            <a:spLocks noChangeArrowheads="1"/>
          </p:cNvSpPr>
          <p:nvPr/>
        </p:nvSpPr>
        <p:spPr bwMode="auto">
          <a:xfrm>
            <a:off x="6360584" y="4706870"/>
            <a:ext cx="3752626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17513" indent="-417513">
              <a:buSzPct val="75000"/>
              <a:buFont typeface="Wingdings" charset="0"/>
              <a:buChar char="Ø"/>
            </a:pPr>
            <a:r>
              <a:rPr lang="zh-CN" altLang="en-US" sz="2400"/>
              <a:t>概率密度由</a:t>
            </a:r>
            <a:r>
              <a:rPr lang="en-US" altLang="zh-CN" sz="2400"/>
              <a:t>Softmax</a:t>
            </a:r>
            <a:r>
              <a:rPr lang="zh-CN" altLang="en-US" sz="2400"/>
              <a:t>给出</a:t>
            </a:r>
          </a:p>
        </p:txBody>
      </p:sp>
      <p:sp>
        <p:nvSpPr>
          <p:cNvPr id="3789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E76300C-D39E-E84D-9210-EA99AF3A3CB5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789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97" y="5181601"/>
            <a:ext cx="3895316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92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8914" name="Shape 37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Skip-gram</a:t>
            </a:r>
            <a:r>
              <a:rPr lang="zh-CN" altLang="en-US" sz="3600"/>
              <a:t>的损失函数</a:t>
            </a:r>
            <a:endParaRPr lang="en-US" altLang="zh-CN" sz="3600"/>
          </a:p>
        </p:txBody>
      </p:sp>
      <p:sp>
        <p:nvSpPr>
          <p:cNvPr id="3891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546F608-C8C6-A740-9F8A-12E3D54E21B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46" y="1193799"/>
            <a:ext cx="8857787" cy="491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160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9938" name="Shape 354"/>
          <p:cNvSpPr>
            <a:spLocks noChangeArrowheads="1"/>
          </p:cNvSpPr>
          <p:nvPr/>
        </p:nvSpPr>
        <p:spPr bwMode="auto">
          <a:xfrm>
            <a:off x="361951" y="1195320"/>
            <a:ext cx="859940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</a:rPr>
              <a:t>P(w|context(w))</a:t>
            </a:r>
            <a:r>
              <a:rPr lang="zh-CN" altLang="en-US" sz="2400">
                <a:solidFill>
                  <a:srgbClr val="0000FF"/>
                </a:solidFill>
              </a:rPr>
              <a:t>：</a:t>
            </a:r>
            <a:r>
              <a:rPr lang="en-US" altLang="zh-CN" sz="2400">
                <a:solidFill>
                  <a:srgbClr val="0000FF"/>
                </a:solidFill>
              </a:rPr>
              <a:t> </a:t>
            </a:r>
            <a:r>
              <a:rPr lang="zh-CN" altLang="en-US" sz="2400">
                <a:solidFill>
                  <a:srgbClr val="0000FF"/>
                </a:solidFill>
              </a:rPr>
              <a:t>一个正样本，</a:t>
            </a:r>
            <a:r>
              <a:rPr lang="en-US" altLang="zh-CN" sz="2400">
                <a:solidFill>
                  <a:srgbClr val="0000FF"/>
                </a:solidFill>
              </a:rPr>
              <a:t>V-1</a:t>
            </a:r>
            <a:r>
              <a:rPr lang="zh-CN" altLang="en-US" sz="2400">
                <a:solidFill>
                  <a:srgbClr val="0000FF"/>
                </a:solidFill>
              </a:rPr>
              <a:t>个负样本，对负样本做采样</a:t>
            </a:r>
          </a:p>
        </p:txBody>
      </p:sp>
      <p:sp>
        <p:nvSpPr>
          <p:cNvPr id="39939" name="Shape 355"/>
          <p:cNvSpPr>
            <a:spLocks noChangeArrowheads="1"/>
          </p:cNvSpPr>
          <p:nvPr/>
        </p:nvSpPr>
        <p:spPr bwMode="auto">
          <a:xfrm>
            <a:off x="770468" y="166688"/>
            <a:ext cx="1103841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Skip-Gram</a:t>
            </a:r>
            <a:r>
              <a:rPr lang="zh-CN" altLang="en-US" sz="3600"/>
              <a:t>：负例采样</a:t>
            </a:r>
            <a:endParaRPr lang="en-US" altLang="zh-CN" sz="3600"/>
          </a:p>
        </p:txBody>
      </p:sp>
      <p:sp>
        <p:nvSpPr>
          <p:cNvPr id="3994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C37F1D0-B180-C240-B69A-FAEE2C400FD8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3994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676400"/>
            <a:ext cx="5080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628900"/>
            <a:ext cx="59436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35400"/>
            <a:ext cx="245533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TextBox 4"/>
          <p:cNvSpPr txBox="1">
            <a:spLocks noChangeArrowheads="1"/>
          </p:cNvSpPr>
          <p:nvPr/>
        </p:nvSpPr>
        <p:spPr bwMode="auto">
          <a:xfrm>
            <a:off x="3759200" y="3886200"/>
            <a:ext cx="264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zh-CN" altLang="en-US" sz="1800"/>
              <a:t>通过采样得到</a:t>
            </a:r>
            <a:endParaRPr lang="en-US" sz="1800"/>
          </a:p>
        </p:txBody>
      </p:sp>
      <p:sp>
        <p:nvSpPr>
          <p:cNvPr id="39945" name="TextBox 19"/>
          <p:cNvSpPr txBox="1">
            <a:spLocks noChangeArrowheads="1"/>
          </p:cNvSpPr>
          <p:nvPr/>
        </p:nvSpPr>
        <p:spPr bwMode="auto">
          <a:xfrm>
            <a:off x="5994400" y="3886200"/>
            <a:ext cx="264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altLang="zh-CN" sz="1800"/>
              <a:t>P(w)</a:t>
            </a:r>
            <a:r>
              <a:rPr lang="zh-CN" altLang="en-US" sz="1800"/>
              <a:t> </a:t>
            </a:r>
            <a:r>
              <a:rPr lang="en-US" altLang="zh-CN" sz="1800"/>
              <a:t>=</a:t>
            </a:r>
            <a:r>
              <a:rPr lang="zh-CN" altLang="en-US" sz="1800"/>
              <a:t> </a:t>
            </a:r>
            <a:r>
              <a:rPr lang="en-US" altLang="zh-CN" sz="1800"/>
              <a:t>P</a:t>
            </a:r>
            <a:r>
              <a:rPr lang="en-US" altLang="zh-CN" sz="1800" baseline="-25000"/>
              <a:t>n=1</a:t>
            </a:r>
            <a:r>
              <a:rPr lang="en-US" altLang="zh-CN" sz="1800"/>
              <a:t>(w)</a:t>
            </a:r>
            <a:r>
              <a:rPr lang="en-US" altLang="zh-CN" sz="1800" baseline="30000"/>
              <a:t>3/4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95078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0962" name="Shape 421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可视化</a:t>
            </a:r>
            <a:r>
              <a:rPr lang="en-US" altLang="zh-CN" sz="3600"/>
              <a:t>: </a:t>
            </a:r>
            <a:r>
              <a:rPr lang="zh-CN" altLang="en-US" sz="3600"/>
              <a:t>公司</a:t>
            </a:r>
            <a:r>
              <a:rPr lang="en-US" altLang="zh-CN" sz="3600"/>
              <a:t> — CEO</a:t>
            </a:r>
          </a:p>
        </p:txBody>
      </p:sp>
      <p:pic>
        <p:nvPicPr>
          <p:cNvPr id="40963" name="屏幕快照 2016-06-13 下午9.55.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7" y="1219200"/>
            <a:ext cx="10354733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83E7AD5-D7D9-4049-A890-B85FC39F6F0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7379574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1986" name="Shape 425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可视化</a:t>
            </a:r>
            <a:r>
              <a:rPr lang="en-US" altLang="zh-CN" sz="3600"/>
              <a:t>: </a:t>
            </a:r>
            <a:r>
              <a:rPr lang="zh-CN" altLang="en-US" sz="3600"/>
              <a:t>词向</a:t>
            </a:r>
          </a:p>
        </p:txBody>
      </p:sp>
      <p:pic>
        <p:nvPicPr>
          <p:cNvPr id="41987" name="屏幕快照 2016-06-13 下午9.49.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447800"/>
            <a:ext cx="74803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FC03053-A37E-3C41-97C0-2042B6A4861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5000408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3010" name="Shape 429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词嵌入可视化</a:t>
            </a:r>
            <a:r>
              <a:rPr lang="en-US" altLang="zh-CN" sz="3600"/>
              <a:t>: </a:t>
            </a:r>
            <a:r>
              <a:rPr lang="zh-CN" altLang="en-US" sz="3600"/>
              <a:t>比较级和最高级</a:t>
            </a:r>
          </a:p>
        </p:txBody>
      </p:sp>
      <p:pic>
        <p:nvPicPr>
          <p:cNvPr id="43011" name="屏幕快照 2016-06-13 下午9.52.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2" y="1447800"/>
            <a:ext cx="8756649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957A0D6-CCDE-6243-84B4-0953C85711C6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488703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4034" name="Shape 43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效果评估</a:t>
            </a:r>
            <a:r>
              <a:rPr lang="en-US" altLang="zh-CN" sz="3600"/>
              <a:t>: </a:t>
            </a:r>
            <a:r>
              <a:rPr lang="zh-CN" altLang="en-US" sz="3600"/>
              <a:t>词类比任务</a:t>
            </a:r>
          </a:p>
        </p:txBody>
      </p:sp>
      <p:pic>
        <p:nvPicPr>
          <p:cNvPr id="44035" name="屏幕快照 2016-06-13 下午10.12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7001933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Shape 435"/>
          <p:cNvSpPr>
            <a:spLocks noChangeArrowheads="1"/>
          </p:cNvSpPr>
          <p:nvPr/>
        </p:nvSpPr>
        <p:spPr bwMode="auto">
          <a:xfrm>
            <a:off x="2734733" y="5029200"/>
            <a:ext cx="7105651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19544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个类比问题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</a:t>
            </a: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“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Athens is to Greece as Berlin is to __?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”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 </a:t>
            </a:r>
          </a:p>
          <a:p>
            <a:pPr defTabSz="320675">
              <a:lnSpc>
                <a:spcPct val="80000"/>
              </a:lnSpc>
              <a:spcBef>
                <a:spcPts val="850"/>
              </a:spcBef>
            </a:pP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“</a:t>
            </a:r>
            <a:r>
              <a:rPr lang="en-US" altLang="zh-CN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Bigger is to Big as Greater is to __?</a:t>
            </a:r>
            <a:r>
              <a:rPr lang="zh-CN" altLang="en-US" sz="22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”</a:t>
            </a:r>
            <a:endParaRPr lang="en-US" altLang="zh-CN" sz="2200">
              <a:solidFill>
                <a:srgbClr val="000000"/>
              </a:solidFill>
              <a:latin typeface="Times" charset="0"/>
              <a:cs typeface="Times" charset="0"/>
              <a:sym typeface="Times" charset="0"/>
            </a:endParaRPr>
          </a:p>
        </p:txBody>
      </p:sp>
      <p:sp>
        <p:nvSpPr>
          <p:cNvPr id="4403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0CC2BF0-8A11-D946-8F5B-A0CBE7D765E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19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98413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2354690"/>
            <a:chOff x="669926" y="1169733"/>
            <a:chExt cx="10850559" cy="2354690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5822193" y="1309551"/>
              <a:ext cx="6383" cy="22148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词向量</a:t>
              </a:r>
              <a:endParaRPr lang="en-US" altLang="zh-CN" sz="24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400" dirty="0" smtClean="0"/>
                <a:t>语言模型</a:t>
              </a:r>
              <a:endParaRPr lang="en-US" altLang="zh-CN" sz="2400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2"/>
                </a:solidFill>
                <a:sym typeface="+mn-ea"/>
              </a:rPr>
              <a:t>推荐系统实战课程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5058" name="Shape 438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3600"/>
              <a:t>词嵌入</a:t>
            </a:r>
            <a:r>
              <a:rPr lang="zh-CN" altLang="en-US" sz="3600"/>
              <a:t>效果评估</a:t>
            </a:r>
            <a:r>
              <a:rPr lang="en-US" altLang="zh-CN" sz="3600"/>
              <a:t>: </a:t>
            </a:r>
            <a:r>
              <a:rPr lang="zh-CN" altLang="en-US" sz="3600"/>
              <a:t>词相似度任务</a:t>
            </a:r>
          </a:p>
        </p:txBody>
      </p:sp>
      <p:pic>
        <p:nvPicPr>
          <p:cNvPr id="45059" name="屏幕快照 2016-06-13 下午10.18.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6" y="1196975"/>
            <a:ext cx="6588119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Shape 440"/>
          <p:cNvSpPr>
            <a:spLocks noChangeArrowheads="1"/>
          </p:cNvSpPr>
          <p:nvPr/>
        </p:nvSpPr>
        <p:spPr bwMode="auto">
          <a:xfrm>
            <a:off x="8303684" y="1641685"/>
            <a:ext cx="3420533" cy="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</a:t>
            </a:r>
            <a:r>
              <a:rPr lang="zh-CN" altLang="en-US" sz="2400"/>
              <a:t>：只保留出现次数最大的</a:t>
            </a:r>
            <a:r>
              <a:rPr lang="en-US" altLang="zh-CN" sz="2400"/>
              <a:t>1</a:t>
            </a:r>
            <a:r>
              <a:rPr lang="zh-CN" altLang="en-US" sz="2400"/>
              <a:t>万个词，记为</a:t>
            </a:r>
          </a:p>
        </p:txBody>
      </p:sp>
      <p:sp>
        <p:nvSpPr>
          <p:cNvPr id="45061" name="Shape 441"/>
          <p:cNvSpPr>
            <a:spLocks noChangeArrowheads="1"/>
          </p:cNvSpPr>
          <p:nvPr/>
        </p:nvSpPr>
        <p:spPr bwMode="auto">
          <a:xfrm>
            <a:off x="8434918" y="3068639"/>
            <a:ext cx="342264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SVD-S</a:t>
            </a:r>
            <a:r>
              <a:rPr lang="zh-CN" altLang="en-US" sz="2400"/>
              <a:t>：</a:t>
            </a:r>
          </a:p>
        </p:txBody>
      </p:sp>
      <p:pic>
        <p:nvPicPr>
          <p:cNvPr id="45062" name="pasted-imag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0" y="2316164"/>
            <a:ext cx="107526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asted-image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33" y="3644901"/>
            <a:ext cx="138006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Shape 444"/>
          <p:cNvSpPr>
            <a:spLocks noChangeArrowheads="1"/>
          </p:cNvSpPr>
          <p:nvPr/>
        </p:nvSpPr>
        <p:spPr bwMode="auto">
          <a:xfrm>
            <a:off x="8434918" y="4643439"/>
            <a:ext cx="342264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400"/>
              <a:t>SVD-L</a:t>
            </a:r>
            <a:r>
              <a:rPr lang="zh-CN" altLang="en-US" sz="2400"/>
              <a:t>：</a:t>
            </a:r>
          </a:p>
        </p:txBody>
      </p:sp>
      <p:pic>
        <p:nvPicPr>
          <p:cNvPr id="45065" name="pasted-image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34" y="5111750"/>
            <a:ext cx="259291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97B780BF-2AEF-1E40-92C2-93A6D576DAC3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2976711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082" name="Shape 448"/>
          <p:cNvSpPr>
            <a:spLocks noChangeArrowheads="1"/>
          </p:cNvSpPr>
          <p:nvPr/>
        </p:nvSpPr>
        <p:spPr bwMode="auto">
          <a:xfrm>
            <a:off x="770467" y="334963"/>
            <a:ext cx="123359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sz="2800"/>
              <a:t>词嵌入</a:t>
            </a:r>
            <a:r>
              <a:rPr lang="zh-CN" altLang="en-US" sz="2800"/>
              <a:t>效果评估</a:t>
            </a:r>
            <a:r>
              <a:rPr lang="en-US" altLang="zh-CN" sz="2800"/>
              <a:t>: </a:t>
            </a:r>
            <a:r>
              <a:rPr lang="zh-CN" altLang="en-US" sz="2800"/>
              <a:t>作为特征用于</a:t>
            </a:r>
            <a:r>
              <a:rPr lang="en-US" altLang="zh-CN" sz="2800"/>
              <a:t>CRF</a:t>
            </a:r>
            <a:r>
              <a:rPr lang="zh-CN" altLang="en-US" sz="2800"/>
              <a:t>实体识别</a:t>
            </a:r>
          </a:p>
        </p:txBody>
      </p:sp>
      <p:pic>
        <p:nvPicPr>
          <p:cNvPr id="46083" name="屏幕快照 2016-06-13 下午10.3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1" y="1557338"/>
            <a:ext cx="6212564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Shape 450"/>
          <p:cNvSpPr>
            <a:spLocks noChangeArrowheads="1"/>
          </p:cNvSpPr>
          <p:nvPr/>
        </p:nvSpPr>
        <p:spPr bwMode="auto">
          <a:xfrm>
            <a:off x="7975600" y="2144207"/>
            <a:ext cx="1759292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NER</a:t>
            </a:r>
            <a:r>
              <a:rPr lang="zh-CN" altLang="en-US" sz="3200"/>
              <a:t>任务</a:t>
            </a:r>
            <a:endParaRPr lang="en-US" altLang="zh-CN" sz="3200"/>
          </a:p>
        </p:txBody>
      </p:sp>
      <p:sp>
        <p:nvSpPr>
          <p:cNvPr id="46085" name="Shape 451"/>
          <p:cNvSpPr>
            <a:spLocks noChangeArrowheads="1"/>
          </p:cNvSpPr>
          <p:nvPr/>
        </p:nvSpPr>
        <p:spPr bwMode="auto">
          <a:xfrm>
            <a:off x="7632701" y="2563814"/>
            <a:ext cx="398356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437,905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个离散特征</a:t>
            </a:r>
          </a:p>
        </p:txBody>
      </p:sp>
      <p:sp>
        <p:nvSpPr>
          <p:cNvPr id="46086" name="Shape 452"/>
          <p:cNvSpPr>
            <a:spLocks noChangeArrowheads="1"/>
          </p:cNvSpPr>
          <p:nvPr/>
        </p:nvSpPr>
        <p:spPr bwMode="auto">
          <a:xfrm>
            <a:off x="7632701" y="3143251"/>
            <a:ext cx="405341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额外的</a:t>
            </a: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50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维连续特征</a:t>
            </a:r>
          </a:p>
        </p:txBody>
      </p:sp>
      <p:sp>
        <p:nvSpPr>
          <p:cNvPr id="46087" name="Shape 453"/>
          <p:cNvSpPr>
            <a:spLocks noChangeArrowheads="1"/>
          </p:cNvSpPr>
          <p:nvPr/>
        </p:nvSpPr>
        <p:spPr bwMode="auto">
          <a:xfrm>
            <a:off x="7632700" y="3716338"/>
            <a:ext cx="3572933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57200">
              <a:lnSpc>
                <a:spcPts val="55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使用</a:t>
            </a:r>
            <a:r>
              <a:rPr lang="en-US" altLang="zh-CN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CRF</a:t>
            </a:r>
            <a:r>
              <a:rPr lang="zh-CN" altLang="en-US" sz="2400">
                <a:solidFill>
                  <a:srgbClr val="000000"/>
                </a:solidFill>
                <a:latin typeface="Times" charset="0"/>
                <a:cs typeface="Times" charset="0"/>
                <a:sym typeface="Times" charset="0"/>
              </a:rPr>
              <a:t>模型训练</a:t>
            </a:r>
          </a:p>
        </p:txBody>
      </p:sp>
      <p:sp>
        <p:nvSpPr>
          <p:cNvPr id="4608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31FB8BA1-3F10-4E42-BB8D-D41D75213B22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102700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325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</a:t>
            </a:r>
          </a:p>
        </p:txBody>
      </p:sp>
      <p:sp>
        <p:nvSpPr>
          <p:cNvPr id="53251" name="Shape 208"/>
          <p:cNvSpPr>
            <a:spLocks noChangeArrowheads="1"/>
          </p:cNvSpPr>
          <p:nvPr/>
        </p:nvSpPr>
        <p:spPr bwMode="auto">
          <a:xfrm>
            <a:off x="675218" y="3549651"/>
            <a:ext cx="1151678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七月在线一是学好所校</a:t>
            </a:r>
            <a:r>
              <a:rPr lang="en-US" altLang="zh-CN" sz="2000"/>
              <a:t>)</a:t>
            </a:r>
          </a:p>
        </p:txBody>
      </p:sp>
      <p:sp>
        <p:nvSpPr>
          <p:cNvPr id="53252" name="Shape 209"/>
          <p:cNvSpPr>
            <a:spLocks noChangeArrowheads="1"/>
          </p:cNvSpPr>
          <p:nvPr/>
        </p:nvSpPr>
        <p:spPr bwMode="auto">
          <a:xfrm>
            <a:off x="431801" y="1249473"/>
            <a:ext cx="490678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一句话</a:t>
            </a:r>
            <a:r>
              <a:rPr lang="en-US" altLang="zh-CN" sz="2800">
                <a:solidFill>
                  <a:srgbClr val="0433FF"/>
                </a:solidFill>
              </a:rPr>
              <a:t> (</a:t>
            </a:r>
            <a:r>
              <a:rPr lang="zh-CN" altLang="en-US" sz="2800">
                <a:solidFill>
                  <a:srgbClr val="0433FF"/>
                </a:solidFill>
              </a:rPr>
              <a:t>词组合</a:t>
            </a:r>
            <a:r>
              <a:rPr lang="en-US" altLang="zh-CN" sz="2800">
                <a:solidFill>
                  <a:srgbClr val="0433FF"/>
                </a:solidFill>
              </a:rPr>
              <a:t>) </a:t>
            </a:r>
            <a:r>
              <a:rPr lang="zh-CN" altLang="en-US" sz="2800">
                <a:solidFill>
                  <a:srgbClr val="0433FF"/>
                </a:solidFill>
              </a:rPr>
              <a:t>出现的概率</a:t>
            </a:r>
          </a:p>
        </p:txBody>
      </p:sp>
      <p:sp>
        <p:nvSpPr>
          <p:cNvPr id="53253" name="Shape 210"/>
          <p:cNvSpPr>
            <a:spLocks noChangeArrowheads="1"/>
          </p:cNvSpPr>
          <p:nvPr/>
        </p:nvSpPr>
        <p:spPr bwMode="auto">
          <a:xfrm>
            <a:off x="412751" y="2852670"/>
            <a:ext cx="161101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词序很重要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4" name="Shape 212"/>
          <p:cNvSpPr>
            <a:spLocks noChangeArrowheads="1"/>
          </p:cNvSpPr>
          <p:nvPr/>
        </p:nvSpPr>
        <p:spPr bwMode="auto">
          <a:xfrm>
            <a:off x="491067" y="4427470"/>
            <a:ext cx="191879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选词也很重要</a:t>
            </a:r>
            <a:endParaRPr lang="en-US" altLang="zh-CN" sz="2400">
              <a:solidFill>
                <a:srgbClr val="0433FF"/>
              </a:solidFill>
            </a:endParaRPr>
          </a:p>
        </p:txBody>
      </p:sp>
      <p:sp>
        <p:nvSpPr>
          <p:cNvPr id="53255" name="Shape 213"/>
          <p:cNvSpPr>
            <a:spLocks noChangeArrowheads="1"/>
          </p:cNvSpPr>
          <p:nvPr/>
        </p:nvSpPr>
        <p:spPr bwMode="auto">
          <a:xfrm>
            <a:off x="711200" y="5105401"/>
            <a:ext cx="1104053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000"/>
              <a:t>P(</a:t>
            </a:r>
            <a:r>
              <a:rPr lang="zh-CN" altLang="en-US" sz="2000"/>
              <a:t>七月在线是一所好学校</a:t>
            </a:r>
            <a:r>
              <a:rPr lang="en-US" altLang="zh-CN" sz="2000"/>
              <a:t>)</a:t>
            </a:r>
            <a:r>
              <a:rPr lang="zh-CN" altLang="en-US" sz="2000"/>
              <a:t> </a:t>
            </a:r>
            <a:r>
              <a:rPr lang="en-US" altLang="zh-CN" sz="2000"/>
              <a:t>&gt;</a:t>
            </a:r>
            <a:r>
              <a:rPr lang="zh-CN" altLang="en-US" sz="2000"/>
              <a:t> </a:t>
            </a:r>
            <a:r>
              <a:rPr lang="en-US" altLang="zh-CN" sz="2000"/>
              <a:t>P(</a:t>
            </a:r>
            <a:r>
              <a:rPr lang="zh-CN" altLang="en-US" sz="2000"/>
              <a:t>七月在线是一所好教室</a:t>
            </a:r>
            <a:r>
              <a:rPr lang="en-US" altLang="zh-CN" sz="2000"/>
              <a:t>)</a:t>
            </a:r>
          </a:p>
        </p:txBody>
      </p:sp>
      <p:sp>
        <p:nvSpPr>
          <p:cNvPr id="5325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69A82C7C-0F56-CB40-8950-C5B4DE2E0B50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23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32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905000"/>
            <a:ext cx="6604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31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4274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链式法则</a:t>
            </a:r>
          </a:p>
        </p:txBody>
      </p:sp>
      <p:sp>
        <p:nvSpPr>
          <p:cNvPr id="54275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84641F1-015F-FD4C-90C1-F74CB02579D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42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438400"/>
            <a:ext cx="1125643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00"/>
            <a:ext cx="499533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Shape 209"/>
          <p:cNvSpPr>
            <a:spLocks noChangeArrowheads="1"/>
          </p:cNvSpPr>
          <p:nvPr/>
        </p:nvSpPr>
        <p:spPr bwMode="auto">
          <a:xfrm>
            <a:off x="431801" y="3140184"/>
            <a:ext cx="338073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应用到语言模型中</a:t>
            </a:r>
          </a:p>
        </p:txBody>
      </p:sp>
      <p:pic>
        <p:nvPicPr>
          <p:cNvPr id="5427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795714"/>
            <a:ext cx="66040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648200"/>
            <a:ext cx="9652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682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5298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3600"/>
              <a:t>Markov</a:t>
            </a:r>
            <a:r>
              <a:rPr lang="zh-CN" altLang="en-US" sz="3600"/>
              <a:t>假设</a:t>
            </a:r>
          </a:p>
        </p:txBody>
      </p:sp>
      <p:sp>
        <p:nvSpPr>
          <p:cNvPr id="5529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19AA5C68-5D59-BB45-A236-603C9F2FE42B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sp>
        <p:nvSpPr>
          <p:cNvPr id="55300" name="Shape 209"/>
          <p:cNvSpPr>
            <a:spLocks noChangeArrowheads="1"/>
          </p:cNvSpPr>
          <p:nvPr/>
        </p:nvSpPr>
        <p:spPr bwMode="auto">
          <a:xfrm>
            <a:off x="406400" y="1524109"/>
            <a:ext cx="667650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每个单词只跟它之前</a:t>
            </a:r>
            <a:r>
              <a:rPr lang="en-US" altLang="zh-CN" sz="2800">
                <a:solidFill>
                  <a:srgbClr val="0433FF"/>
                </a:solidFill>
              </a:rPr>
              <a:t>n</a:t>
            </a:r>
            <a:r>
              <a:rPr lang="zh-CN" altLang="en-US" sz="2800">
                <a:solidFill>
                  <a:srgbClr val="0433FF"/>
                </a:solidFill>
              </a:rPr>
              <a:t>个单词有关 </a:t>
            </a:r>
            <a:r>
              <a:rPr lang="en-US" altLang="zh-CN" sz="2800">
                <a:solidFill>
                  <a:srgbClr val="0433FF"/>
                </a:solidFill>
              </a:rPr>
              <a:t>(n=1)</a:t>
            </a:r>
            <a:endParaRPr lang="zh-CN" altLang="en-US" sz="2800">
              <a:solidFill>
                <a:srgbClr val="0433FF"/>
              </a:solidFill>
            </a:endParaRPr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4" y="2133600"/>
            <a:ext cx="1193376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05200"/>
            <a:ext cx="11480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Shape 209"/>
          <p:cNvSpPr>
            <a:spLocks noChangeArrowheads="1"/>
          </p:cNvSpPr>
          <p:nvPr/>
        </p:nvSpPr>
        <p:spPr bwMode="auto">
          <a:xfrm>
            <a:off x="609600" y="2895709"/>
            <a:ext cx="1944439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或者 </a:t>
            </a:r>
            <a:r>
              <a:rPr lang="en-US" altLang="zh-CN" sz="2800">
                <a:solidFill>
                  <a:srgbClr val="0433FF"/>
                </a:solidFill>
              </a:rPr>
              <a:t>n=2</a:t>
            </a:r>
            <a:endParaRPr lang="zh-CN" altLang="en-US" sz="2800">
              <a:solidFill>
                <a:srgbClr val="04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39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8370" name="Shape 20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语言模型的评价</a:t>
            </a:r>
          </a:p>
        </p:txBody>
      </p:sp>
      <p:sp>
        <p:nvSpPr>
          <p:cNvPr id="58371" name="Shape 209"/>
          <p:cNvSpPr>
            <a:spLocks noChangeArrowheads="1"/>
          </p:cNvSpPr>
          <p:nvPr/>
        </p:nvSpPr>
        <p:spPr bwMode="auto">
          <a:xfrm>
            <a:off x="431800" y="1249473"/>
            <a:ext cx="209832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Perplexity</a:t>
            </a:r>
            <a:endParaRPr lang="zh-CN" altLang="en-US" sz="2800">
              <a:solidFill>
                <a:srgbClr val="0433FF"/>
              </a:solidFill>
            </a:endParaRPr>
          </a:p>
        </p:txBody>
      </p:sp>
      <p:sp>
        <p:nvSpPr>
          <p:cNvPr id="5837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B32AA26D-9CDD-3541-97E4-15B51AC0409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83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524000"/>
            <a:ext cx="653626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612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394" name="Shape 300"/>
          <p:cNvSpPr>
            <a:spLocks noChangeArrowheads="1"/>
          </p:cNvSpPr>
          <p:nvPr/>
        </p:nvSpPr>
        <p:spPr bwMode="auto">
          <a:xfrm>
            <a:off x="770467" y="258763"/>
            <a:ext cx="10306051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2400"/>
              <a:t>基于神经网络的语言模型</a:t>
            </a:r>
            <a:r>
              <a:rPr lang="en-US" altLang="zh-CN" sz="2400"/>
              <a:t>(Neural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Model)</a:t>
            </a:r>
          </a:p>
        </p:txBody>
      </p:sp>
      <p:sp>
        <p:nvSpPr>
          <p:cNvPr id="59395" name="Shape 308"/>
          <p:cNvSpPr>
            <a:spLocks noChangeArrowheads="1"/>
          </p:cNvSpPr>
          <p:nvPr/>
        </p:nvSpPr>
        <p:spPr bwMode="auto">
          <a:xfrm>
            <a:off x="3657601" y="3200332"/>
            <a:ext cx="3349621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0433FF"/>
                </a:solidFill>
              </a:rPr>
              <a:t>用神经网络来实现概率</a:t>
            </a:r>
            <a:r>
              <a:rPr lang="en-US" altLang="zh-CN" sz="2400">
                <a:solidFill>
                  <a:srgbClr val="0433FF"/>
                </a:solidFill>
              </a:rPr>
              <a:t>P</a:t>
            </a:r>
          </a:p>
        </p:txBody>
      </p:sp>
      <p:sp>
        <p:nvSpPr>
          <p:cNvPr id="5939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29350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723442E4-DB15-864C-8CF5-FC08423FDA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5939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1"/>
            <a:ext cx="121920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9369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418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0419" name="Shape 209"/>
          <p:cNvSpPr>
            <a:spLocks noChangeArrowheads="1"/>
          </p:cNvSpPr>
          <p:nvPr/>
        </p:nvSpPr>
        <p:spPr bwMode="auto">
          <a:xfrm>
            <a:off x="406401" y="1447572"/>
            <a:ext cx="7343353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每一步的参数</a:t>
            </a:r>
            <a:r>
              <a:rPr lang="en-US" altLang="zh-CN" sz="2800">
                <a:solidFill>
                  <a:srgbClr val="0433FF"/>
                </a:solidFill>
              </a:rPr>
              <a:t>W</a:t>
            </a:r>
            <a:r>
              <a:rPr lang="zh-CN" altLang="en-US" sz="2800">
                <a:solidFill>
                  <a:srgbClr val="0433FF"/>
                </a:solidFill>
              </a:rPr>
              <a:t>是固定的</a:t>
            </a: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当前隐状态包含了所有前面出现的单词信息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0420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5DAF652-53BF-764F-8D0F-5306433EEF17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04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743200"/>
            <a:ext cx="76200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649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442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1443" name="Shape 209"/>
          <p:cNvSpPr>
            <a:spLocks noChangeArrowheads="1"/>
          </p:cNvSpPr>
          <p:nvPr/>
        </p:nvSpPr>
        <p:spPr bwMode="auto">
          <a:xfrm>
            <a:off x="406400" y="1448028"/>
            <a:ext cx="3111425" cy="13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给定一列词向量</a:t>
            </a:r>
          </a:p>
          <a:p>
            <a:pPr marL="457200" indent="-457200">
              <a:buFont typeface="Wingdings" charset="0"/>
              <a:buChar char="Ø"/>
            </a:pPr>
            <a:endParaRPr lang="en-US" altLang="zh-CN" sz="280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RNN</a:t>
            </a:r>
            <a:r>
              <a:rPr lang="zh-CN" altLang="en-US" sz="2800">
                <a:solidFill>
                  <a:srgbClr val="0433FF"/>
                </a:solidFill>
              </a:rPr>
              <a:t>每一个步骤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1444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393D454-DD26-2346-9113-435438AF182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29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1"/>
            <a:ext cx="4919133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1"/>
            <a:ext cx="61976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1511300"/>
            <a:ext cx="596053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3721100"/>
            <a:ext cx="623146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989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词向量</a:t>
            </a:r>
            <a:endParaRPr lang="zh-TW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466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62467" name="Shape 209"/>
          <p:cNvSpPr>
            <a:spLocks noChangeArrowheads="1"/>
          </p:cNvSpPr>
          <p:nvPr/>
        </p:nvSpPr>
        <p:spPr bwMode="auto">
          <a:xfrm>
            <a:off x="406400" y="1663809"/>
            <a:ext cx="5368453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h</a:t>
            </a:r>
            <a:r>
              <a:rPr lang="en-US" altLang="zh-CN" sz="2800" baseline="-250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一般就是一个全部为</a:t>
            </a:r>
            <a:r>
              <a:rPr lang="en-US" altLang="zh-CN" sz="2800">
                <a:solidFill>
                  <a:srgbClr val="0433FF"/>
                </a:solidFill>
              </a:rPr>
              <a:t>0</a:t>
            </a:r>
            <a:r>
              <a:rPr lang="zh-CN" altLang="en-US" sz="2800">
                <a:solidFill>
                  <a:srgbClr val="0433FF"/>
                </a:solidFill>
              </a:rPr>
              <a:t>的向量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6246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29D8BF39-2CCD-5E4E-9820-FE96E140DED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30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1"/>
            <a:ext cx="4919133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362201"/>
            <a:ext cx="97536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6197600" y="3505200"/>
            <a:ext cx="477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r>
              <a:rPr lang="en-US" sz="1800"/>
              <a:t>x</a:t>
            </a:r>
            <a:r>
              <a:rPr lang="en-US" altLang="zh-CN" sz="1800" baseline="30000"/>
              <a:t>(t)</a:t>
            </a:r>
            <a:r>
              <a:rPr lang="zh-CN" altLang="en-US" sz="1800"/>
              <a:t>是输入的词向量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158352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490" name="Shape 207"/>
          <p:cNvSpPr>
            <a:spLocks noChangeArrowheads="1"/>
          </p:cNvSpPr>
          <p:nvPr/>
        </p:nvSpPr>
        <p:spPr bwMode="auto">
          <a:xfrm>
            <a:off x="770467" y="166688"/>
            <a:ext cx="1101513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循环神经网络</a:t>
            </a:r>
            <a:r>
              <a:rPr lang="en-US" altLang="zh-CN" sz="3600"/>
              <a:t>(Recurrent Neural Network)</a:t>
            </a:r>
            <a:endParaRPr lang="zh-CN" altLang="en-US" sz="3600"/>
          </a:p>
        </p:txBody>
      </p:sp>
      <p:sp>
        <p:nvSpPr>
          <p:cNvPr id="26628" name="Shape 209"/>
          <p:cNvSpPr>
            <a:spLocks noChangeArrowheads="1"/>
          </p:cNvSpPr>
          <p:nvPr/>
        </p:nvSpPr>
        <p:spPr bwMode="auto">
          <a:xfrm>
            <a:off x="508000" y="1600211"/>
            <a:ext cx="6035302" cy="265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如何训练？</a:t>
            </a:r>
            <a:r>
              <a:rPr lang="en-US" altLang="zh-CN" sz="2800" dirty="0">
                <a:solidFill>
                  <a:srgbClr val="0433FF"/>
                </a:solidFill>
              </a:rPr>
              <a:t>Cross Entropy</a:t>
            </a:r>
            <a:r>
              <a:rPr lang="zh-CN" altLang="en-US" sz="2800" dirty="0">
                <a:solidFill>
                  <a:srgbClr val="0433FF"/>
                </a:solidFill>
              </a:rPr>
              <a:t>损失函数</a:t>
            </a: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>
              <a:defRPr/>
            </a:pPr>
            <a:endParaRPr lang="en-US" altLang="zh-CN" sz="2800" dirty="0">
              <a:solidFill>
                <a:srgbClr val="0433FF"/>
              </a:solidFill>
            </a:endParaRPr>
          </a:p>
          <a:p>
            <a:pPr marL="457200" indent="-457200">
              <a:buFont typeface="Wingdings" charset="0"/>
              <a:buChar char="Ø"/>
              <a:defRPr/>
            </a:pPr>
            <a:r>
              <a:rPr lang="zh-CN" altLang="en-US" sz="2800" dirty="0">
                <a:solidFill>
                  <a:srgbClr val="0433FF"/>
                </a:solidFill>
              </a:rPr>
              <a:t>随机梯度下降</a:t>
            </a:r>
            <a:r>
              <a:rPr lang="en-US" altLang="zh-CN" sz="2800" dirty="0">
                <a:solidFill>
                  <a:srgbClr val="0433FF"/>
                </a:solidFill>
              </a:rPr>
              <a:t> SGD</a:t>
            </a:r>
          </a:p>
        </p:txBody>
      </p:sp>
      <p:sp>
        <p:nvSpPr>
          <p:cNvPr id="6349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629FE2E-ACF9-2D44-89CF-332829E880AD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31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  <p:pic>
        <p:nvPicPr>
          <p:cNvPr id="634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57400"/>
            <a:ext cx="6824133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648200"/>
            <a:ext cx="552026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4876800"/>
            <a:ext cx="333798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534987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褚则伟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zeweichu@gmail.com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530" name="Shape 15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在计算机中表示一个词</a:t>
            </a:r>
          </a:p>
        </p:txBody>
      </p:sp>
      <p:sp>
        <p:nvSpPr>
          <p:cNvPr id="22531" name="Shape 154"/>
          <p:cNvSpPr>
            <a:spLocks noChangeArrowheads="1"/>
          </p:cNvSpPr>
          <p:nvPr/>
        </p:nvSpPr>
        <p:spPr bwMode="auto">
          <a:xfrm>
            <a:off x="143934" y="1828801"/>
            <a:ext cx="2976033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动物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胎生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有毛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弹跳性好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体型小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宠物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吃肉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会发声</a:t>
            </a:r>
          </a:p>
        </p:txBody>
      </p:sp>
      <p:sp>
        <p:nvSpPr>
          <p:cNvPr id="22532" name="Shape 155"/>
          <p:cNvSpPr>
            <a:spLocks noChangeArrowheads="1"/>
          </p:cNvSpPr>
          <p:nvPr/>
        </p:nvSpPr>
        <p:spPr bwMode="auto">
          <a:xfrm>
            <a:off x="797985" y="1286163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猫</a:t>
            </a:r>
            <a:r>
              <a:rPr lang="en-US" altLang="zh-CN" sz="3200"/>
              <a:t>🐱</a:t>
            </a:r>
          </a:p>
        </p:txBody>
      </p:sp>
      <p:sp>
        <p:nvSpPr>
          <p:cNvPr id="22533" name="Shape 156"/>
          <p:cNvSpPr>
            <a:spLocks noChangeArrowheads="1"/>
          </p:cNvSpPr>
          <p:nvPr/>
        </p:nvSpPr>
        <p:spPr bwMode="auto">
          <a:xfrm>
            <a:off x="3647017" y="1924050"/>
            <a:ext cx="282786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漂亮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多姿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靓丽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好看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俊俏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迷人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标志</a:t>
            </a:r>
            <a:endParaRPr lang="en-US" altLang="zh-CN" sz="3100">
              <a:solidFill>
                <a:srgbClr val="0433FF"/>
              </a:solidFill>
            </a:endParaRPr>
          </a:p>
          <a:p>
            <a:pPr marL="495300" indent="-495300">
              <a:lnSpc>
                <a:spcPct val="50000"/>
              </a:lnSpc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3100">
                <a:solidFill>
                  <a:srgbClr val="0433FF"/>
                </a:solidFill>
              </a:rPr>
              <a:t>端庄</a:t>
            </a:r>
          </a:p>
        </p:txBody>
      </p:sp>
      <p:sp>
        <p:nvSpPr>
          <p:cNvPr id="22534" name="Shape 157"/>
          <p:cNvSpPr>
            <a:spLocks noChangeArrowheads="1"/>
          </p:cNvSpPr>
          <p:nvPr/>
        </p:nvSpPr>
        <p:spPr bwMode="auto">
          <a:xfrm>
            <a:off x="4301067" y="1262351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美丽</a:t>
            </a:r>
          </a:p>
        </p:txBody>
      </p:sp>
      <p:sp>
        <p:nvSpPr>
          <p:cNvPr id="22535" name="Shape 158"/>
          <p:cNvSpPr>
            <a:spLocks noChangeArrowheads="1"/>
          </p:cNvSpPr>
          <p:nvPr/>
        </p:nvSpPr>
        <p:spPr bwMode="auto">
          <a:xfrm>
            <a:off x="607485" y="56009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上位词</a:t>
            </a:r>
          </a:p>
        </p:txBody>
      </p:sp>
      <p:sp>
        <p:nvSpPr>
          <p:cNvPr id="22536" name="Shape 159"/>
          <p:cNvSpPr>
            <a:spLocks noChangeArrowheads="1"/>
          </p:cNvSpPr>
          <p:nvPr/>
        </p:nvSpPr>
        <p:spPr bwMode="auto">
          <a:xfrm>
            <a:off x="3920067" y="56009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/>
              <a:t>同义词</a:t>
            </a:r>
          </a:p>
        </p:txBody>
      </p:sp>
      <p:sp>
        <p:nvSpPr>
          <p:cNvPr id="22537" name="Shape 160"/>
          <p:cNvSpPr>
            <a:spLocks noChangeArrowheads="1"/>
          </p:cNvSpPr>
          <p:nvPr/>
        </p:nvSpPr>
        <p:spPr bwMode="auto">
          <a:xfrm>
            <a:off x="6576485" y="1838325"/>
            <a:ext cx="5615516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200"/>
              <a:t>问题：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不能分辨细节的差别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需要大量人为劳动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主观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无法发现新词</a:t>
            </a:r>
            <a:endParaRPr lang="en-US" altLang="zh-CN" sz="3200"/>
          </a:p>
          <a:p>
            <a:pPr>
              <a:buSzPct val="100000"/>
              <a:buFont typeface="Arial" charset="0"/>
              <a:buAutoNum type="arabicPeriod"/>
            </a:pPr>
            <a:r>
              <a:rPr lang="zh-CN" altLang="en-US" sz="3200"/>
              <a:t>难以精确计算词之间的相似度</a:t>
            </a:r>
          </a:p>
        </p:txBody>
      </p:sp>
      <p:sp>
        <p:nvSpPr>
          <p:cNvPr id="22538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468D6275-6A86-6F4E-BF1B-13614E1B67C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4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451897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554" name="Shape 163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</a:t>
            </a:r>
            <a:r>
              <a:rPr lang="en-US" altLang="zh-CN" sz="3600"/>
              <a:t>: One-hot</a:t>
            </a:r>
            <a:r>
              <a:rPr lang="en-US" sz="3600"/>
              <a:t>表示</a:t>
            </a:r>
            <a:endParaRPr lang="en-US" altLang="zh-CN" sz="3600"/>
          </a:p>
        </p:txBody>
      </p:sp>
      <p:sp>
        <p:nvSpPr>
          <p:cNvPr id="23555" name="Shape 164"/>
          <p:cNvSpPr>
            <a:spLocks noChangeArrowheads="1"/>
          </p:cNvSpPr>
          <p:nvPr/>
        </p:nvSpPr>
        <p:spPr bwMode="auto">
          <a:xfrm>
            <a:off x="330201" y="1564899"/>
            <a:ext cx="6650430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   John likes to watch movies. Mary likes too.</a:t>
            </a:r>
          </a:p>
        </p:txBody>
      </p:sp>
      <p:sp>
        <p:nvSpPr>
          <p:cNvPr id="23556" name="Shape 165"/>
          <p:cNvSpPr>
            <a:spLocks noChangeArrowheads="1"/>
          </p:cNvSpPr>
          <p:nvPr/>
        </p:nvSpPr>
        <p:spPr bwMode="auto">
          <a:xfrm>
            <a:off x="628652" y="2118937"/>
            <a:ext cx="594727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John also likes to watch football games.</a:t>
            </a:r>
          </a:p>
        </p:txBody>
      </p:sp>
      <p:sp>
        <p:nvSpPr>
          <p:cNvPr id="23557" name="Shape 166"/>
          <p:cNvSpPr>
            <a:spLocks noChangeArrowheads="1"/>
          </p:cNvSpPr>
          <p:nvPr/>
        </p:nvSpPr>
        <p:spPr bwMode="auto">
          <a:xfrm>
            <a:off x="599018" y="1143288"/>
            <a:ext cx="1303238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>
                <a:solidFill>
                  <a:srgbClr val="0433FF"/>
                </a:solidFill>
              </a:rPr>
              <a:t>语料库</a:t>
            </a:r>
          </a:p>
        </p:txBody>
      </p:sp>
      <p:sp>
        <p:nvSpPr>
          <p:cNvPr id="23558" name="Shape 167"/>
          <p:cNvSpPr>
            <a:spLocks noChangeArrowheads="1"/>
          </p:cNvSpPr>
          <p:nvPr/>
        </p:nvSpPr>
        <p:spPr bwMode="auto">
          <a:xfrm>
            <a:off x="664634" y="2438688"/>
            <a:ext cx="892869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3200">
                <a:solidFill>
                  <a:srgbClr val="0433FF"/>
                </a:solidFill>
              </a:rPr>
              <a:t>词典</a:t>
            </a:r>
          </a:p>
        </p:txBody>
      </p:sp>
      <p:sp>
        <p:nvSpPr>
          <p:cNvPr id="23559" name="Shape 168"/>
          <p:cNvSpPr>
            <a:spLocks noChangeArrowheads="1"/>
          </p:cNvSpPr>
          <p:nvPr/>
        </p:nvSpPr>
        <p:spPr bwMode="auto">
          <a:xfrm>
            <a:off x="696384" y="2909889"/>
            <a:ext cx="1135168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en-US" altLang="zh-CN" sz="2600"/>
              <a:t>{"John": 1, "likes": 2, "to": 3, "watch": 4, "movies": 5, "also": 6, "football": 7, "games": 8, "Mary": 9, "too": 10}</a:t>
            </a:r>
          </a:p>
        </p:txBody>
      </p:sp>
      <p:sp>
        <p:nvSpPr>
          <p:cNvPr id="23560" name="Shape 169"/>
          <p:cNvSpPr>
            <a:spLocks noChangeArrowheads="1"/>
          </p:cNvSpPr>
          <p:nvPr/>
        </p:nvSpPr>
        <p:spPr bwMode="auto">
          <a:xfrm>
            <a:off x="704851" y="3886488"/>
            <a:ext cx="2375647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>
                <a:solidFill>
                  <a:srgbClr val="0433FF"/>
                </a:solidFill>
              </a:rPr>
              <a:t>One-hot</a:t>
            </a:r>
            <a:r>
              <a:rPr lang="zh-CN" altLang="en-US" sz="3200">
                <a:solidFill>
                  <a:srgbClr val="0433FF"/>
                </a:solidFill>
              </a:rPr>
              <a:t>表示</a:t>
            </a:r>
            <a:endParaRPr lang="en-US" altLang="zh-CN" sz="3200">
              <a:solidFill>
                <a:srgbClr val="0433FF"/>
              </a:solidFill>
            </a:endParaRPr>
          </a:p>
        </p:txBody>
      </p:sp>
      <p:sp>
        <p:nvSpPr>
          <p:cNvPr id="23561" name="Shape 170"/>
          <p:cNvSpPr>
            <a:spLocks noChangeArrowheads="1"/>
          </p:cNvSpPr>
          <p:nvPr/>
        </p:nvSpPr>
        <p:spPr bwMode="auto">
          <a:xfrm>
            <a:off x="431800" y="4471612"/>
            <a:ext cx="4687490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John: [1, 0, 0, 0, 0, 0, 0, 0, 0, 0]</a:t>
            </a:r>
          </a:p>
        </p:txBody>
      </p:sp>
      <p:sp>
        <p:nvSpPr>
          <p:cNvPr id="23562" name="Shape 171"/>
          <p:cNvSpPr>
            <a:spLocks noChangeArrowheads="1"/>
          </p:cNvSpPr>
          <p:nvPr/>
        </p:nvSpPr>
        <p:spPr bwMode="auto">
          <a:xfrm>
            <a:off x="497418" y="4916906"/>
            <a:ext cx="463148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likes: [0, 1, 0, 0, 0, 0, 0, 0, 0, 0]</a:t>
            </a:r>
          </a:p>
        </p:txBody>
      </p:sp>
      <p:sp>
        <p:nvSpPr>
          <p:cNvPr id="23563" name="Shape 172"/>
          <p:cNvSpPr>
            <a:spLocks noChangeArrowheads="1"/>
          </p:cNvSpPr>
          <p:nvPr/>
        </p:nvSpPr>
        <p:spPr bwMode="auto">
          <a:xfrm>
            <a:off x="527051" y="5678112"/>
            <a:ext cx="4520615" cy="4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600"/>
              <a:t>too</a:t>
            </a:r>
            <a:r>
              <a:rPr lang="zh-CN" altLang="en-US" sz="2600"/>
              <a:t> </a:t>
            </a:r>
            <a:r>
              <a:rPr lang="en-US" altLang="zh-CN" sz="2600"/>
              <a:t>: [0, 0, 0, 0, 0, 0, 0, 0, 0, 1]</a:t>
            </a:r>
          </a:p>
        </p:txBody>
      </p:sp>
      <p:sp>
        <p:nvSpPr>
          <p:cNvPr id="23564" name="Shape 173"/>
          <p:cNvSpPr>
            <a:spLocks noChangeArrowheads="1"/>
          </p:cNvSpPr>
          <p:nvPr/>
        </p:nvSpPr>
        <p:spPr bwMode="auto">
          <a:xfrm>
            <a:off x="2688167" y="5172363"/>
            <a:ext cx="482500" cy="56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3200"/>
              <a:t>…</a:t>
            </a:r>
          </a:p>
        </p:txBody>
      </p:sp>
      <p:sp>
        <p:nvSpPr>
          <p:cNvPr id="23565" name="Shape 174"/>
          <p:cNvSpPr>
            <a:spLocks noChangeArrowheads="1"/>
          </p:cNvSpPr>
          <p:nvPr/>
        </p:nvSpPr>
        <p:spPr bwMode="auto">
          <a:xfrm>
            <a:off x="6849533" y="3944939"/>
            <a:ext cx="5342467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marL="495300" indent="-495300"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2400">
                <a:solidFill>
                  <a:srgbClr val="0433FF"/>
                </a:solidFill>
              </a:rPr>
              <a:t>词典包含</a:t>
            </a:r>
            <a:r>
              <a:rPr lang="en-US" altLang="zh-CN" sz="2400">
                <a:solidFill>
                  <a:srgbClr val="0433FF"/>
                </a:solidFill>
              </a:rPr>
              <a:t>10</a:t>
            </a:r>
            <a:r>
              <a:rPr lang="zh-CN" altLang="en-US" sz="2400">
                <a:solidFill>
                  <a:srgbClr val="0433FF"/>
                </a:solidFill>
              </a:rPr>
              <a:t>个单词，每个单词有唯一索引</a:t>
            </a:r>
            <a:endParaRPr lang="en-US" altLang="zh-CN" sz="2400">
              <a:solidFill>
                <a:srgbClr val="0433FF"/>
              </a:solidFill>
            </a:endParaRPr>
          </a:p>
          <a:p>
            <a:pPr marL="495300" indent="-495300">
              <a:spcBef>
                <a:spcPts val="1688"/>
              </a:spcBef>
              <a:buClr>
                <a:srgbClr val="929292"/>
              </a:buClr>
              <a:buSzPct val="60000"/>
              <a:buFont typeface="Zapf Dingbats" charset="0"/>
              <a:buChar char="❖"/>
            </a:pPr>
            <a:r>
              <a:rPr lang="zh-CN" altLang="en-US" sz="2400">
                <a:solidFill>
                  <a:srgbClr val="0433FF"/>
                </a:solidFill>
              </a:rPr>
              <a:t>在词典中的顺序和在句子中的顺序没有关联</a:t>
            </a:r>
          </a:p>
        </p:txBody>
      </p:sp>
      <p:sp>
        <p:nvSpPr>
          <p:cNvPr id="23566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6CD3AA9-1B7C-9D49-91A0-B9D5B0E30E0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5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3185542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4578" name="Shape 17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离散表示：</a:t>
            </a:r>
            <a:r>
              <a:rPr lang="en-US" altLang="zh-CN" sz="3600"/>
              <a:t>Bag of Words</a:t>
            </a:r>
          </a:p>
        </p:txBody>
      </p:sp>
      <p:sp>
        <p:nvSpPr>
          <p:cNvPr id="24579" name="Shape 178"/>
          <p:cNvSpPr>
            <a:spLocks noChangeArrowheads="1"/>
          </p:cNvSpPr>
          <p:nvPr/>
        </p:nvSpPr>
        <p:spPr bwMode="auto">
          <a:xfrm>
            <a:off x="7584018" y="1768407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[1, 2, 1, 1, 1, 0, 0, 0, 1, 1]</a:t>
            </a:r>
          </a:p>
        </p:txBody>
      </p:sp>
      <p:sp>
        <p:nvSpPr>
          <p:cNvPr id="24580" name="Shape 179"/>
          <p:cNvSpPr>
            <a:spLocks noChangeArrowheads="1"/>
          </p:cNvSpPr>
          <p:nvPr/>
        </p:nvSpPr>
        <p:spPr bwMode="auto">
          <a:xfrm>
            <a:off x="7584018" y="2162107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[1, 1, 1, 1, 0, 1, 1, 1, 0, 0]</a:t>
            </a:r>
          </a:p>
        </p:txBody>
      </p:sp>
      <p:sp>
        <p:nvSpPr>
          <p:cNvPr id="24581" name="Shape 180"/>
          <p:cNvSpPr>
            <a:spLocks noChangeArrowheads="1"/>
          </p:cNvSpPr>
          <p:nvPr/>
        </p:nvSpPr>
        <p:spPr bwMode="auto">
          <a:xfrm>
            <a:off x="143933" y="1157398"/>
            <a:ext cx="8407747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文档的向量表示可以直接将各词的词向量表示加和</a:t>
            </a:r>
          </a:p>
        </p:txBody>
      </p:sp>
      <p:sp>
        <p:nvSpPr>
          <p:cNvPr id="24582" name="Shape 181"/>
          <p:cNvSpPr>
            <a:spLocks noChangeArrowheads="1"/>
          </p:cNvSpPr>
          <p:nvPr/>
        </p:nvSpPr>
        <p:spPr bwMode="auto">
          <a:xfrm>
            <a:off x="-241300" y="1761570"/>
            <a:ext cx="5638384" cy="41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200"/>
              <a:t>   John likes to watch movies. Mary likes too.</a:t>
            </a:r>
          </a:p>
        </p:txBody>
      </p:sp>
      <p:sp>
        <p:nvSpPr>
          <p:cNvPr id="24583" name="Shape 182"/>
          <p:cNvSpPr>
            <a:spLocks noChangeArrowheads="1"/>
          </p:cNvSpPr>
          <p:nvPr/>
        </p:nvSpPr>
        <p:spPr bwMode="auto">
          <a:xfrm>
            <a:off x="103718" y="2154476"/>
            <a:ext cx="5043407" cy="41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200"/>
              <a:t>John also likes to watch football games.</a:t>
            </a:r>
          </a:p>
        </p:txBody>
      </p:sp>
      <p:sp>
        <p:nvSpPr>
          <p:cNvPr id="24584" name="Shape 183"/>
          <p:cNvSpPr>
            <a:spLocks noChangeArrowheads="1"/>
          </p:cNvSpPr>
          <p:nvPr/>
        </p:nvSpPr>
        <p:spPr bwMode="auto">
          <a:xfrm>
            <a:off x="220134" y="2719498"/>
            <a:ext cx="159819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词权重</a:t>
            </a:r>
          </a:p>
        </p:txBody>
      </p:sp>
      <p:sp>
        <p:nvSpPr>
          <p:cNvPr id="24585" name="Shape 184"/>
          <p:cNvSpPr>
            <a:spLocks noChangeArrowheads="1"/>
          </p:cNvSpPr>
          <p:nvPr/>
        </p:nvSpPr>
        <p:spPr bwMode="auto">
          <a:xfrm>
            <a:off x="527051" y="3383687"/>
            <a:ext cx="775372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u"/>
            </a:pPr>
            <a:r>
              <a:rPr lang="en-US" altLang="zh-CN" sz="2400">
                <a:solidFill>
                  <a:srgbClr val="0433FF"/>
                </a:solidFill>
              </a:rPr>
              <a:t>TF-IDF</a:t>
            </a:r>
            <a:r>
              <a:rPr lang="en-US" altLang="zh-CN" sz="2400"/>
              <a:t> </a:t>
            </a:r>
            <a:r>
              <a:rPr lang="en-US" altLang="zh-CN" sz="2200"/>
              <a:t>(Term Frequency - Inverse Document Frequency)</a:t>
            </a:r>
          </a:p>
        </p:txBody>
      </p:sp>
      <p:sp>
        <p:nvSpPr>
          <p:cNvPr id="24586" name="Shape 185"/>
          <p:cNvSpPr>
            <a:spLocks noChangeArrowheads="1"/>
          </p:cNvSpPr>
          <p:nvPr/>
        </p:nvSpPr>
        <p:spPr bwMode="auto">
          <a:xfrm>
            <a:off x="527052" y="5240270"/>
            <a:ext cx="2662584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342900" indent="-342900">
              <a:buFont typeface="Wingdings" charset="0"/>
              <a:buChar char="u"/>
            </a:pPr>
            <a:r>
              <a:rPr lang="en-US" altLang="zh-CN" sz="2400">
                <a:solidFill>
                  <a:srgbClr val="0433FF"/>
                </a:solidFill>
              </a:rPr>
              <a:t>Binary weighting</a:t>
            </a:r>
          </a:p>
        </p:txBody>
      </p:sp>
      <p:sp>
        <p:nvSpPr>
          <p:cNvPr id="24587" name="Shape 186"/>
          <p:cNvSpPr>
            <a:spLocks noChangeArrowheads="1"/>
          </p:cNvSpPr>
          <p:nvPr/>
        </p:nvSpPr>
        <p:spPr bwMode="auto">
          <a:xfrm>
            <a:off x="673101" y="4614615"/>
            <a:ext cx="6418019" cy="37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000"/>
              <a:t>[0.693, 1.386, 0.693, 0.693, 1.099, 0, 0, 0, 0.693, 0.693]</a:t>
            </a:r>
          </a:p>
        </p:txBody>
      </p:sp>
      <p:sp>
        <p:nvSpPr>
          <p:cNvPr id="24588" name="Shape 187"/>
          <p:cNvSpPr>
            <a:spLocks noChangeArrowheads="1"/>
          </p:cNvSpPr>
          <p:nvPr/>
        </p:nvSpPr>
        <p:spPr bwMode="auto">
          <a:xfrm>
            <a:off x="4866218" y="4037072"/>
            <a:ext cx="3564749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/>
              <a:t>N: </a:t>
            </a:r>
            <a:r>
              <a:rPr lang="zh-CN" altLang="en-US"/>
              <a:t>文档总数，</a:t>
            </a:r>
            <a:r>
              <a:rPr lang="en-US" altLang="zh-CN"/>
              <a:t> n</a:t>
            </a:r>
            <a:r>
              <a:rPr lang="en-US" altLang="zh-CN" baseline="-25000"/>
              <a:t>t</a:t>
            </a:r>
            <a:r>
              <a:rPr lang="en-US" altLang="zh-CN"/>
              <a:t>: </a:t>
            </a:r>
            <a:r>
              <a:rPr lang="zh-CN" altLang="en-US"/>
              <a:t>含有词</a:t>
            </a:r>
            <a:r>
              <a:rPr lang="en-US" altLang="zh-CN"/>
              <a:t>t</a:t>
            </a:r>
            <a:r>
              <a:rPr lang="zh-CN" altLang="en-US"/>
              <a:t>的文档数</a:t>
            </a:r>
            <a:endParaRPr lang="en-US" altLang="zh-CN"/>
          </a:p>
        </p:txBody>
      </p:sp>
      <p:sp>
        <p:nvSpPr>
          <p:cNvPr id="24589" name="Shape 188"/>
          <p:cNvSpPr>
            <a:spLocks noChangeArrowheads="1"/>
          </p:cNvSpPr>
          <p:nvPr/>
        </p:nvSpPr>
        <p:spPr bwMode="auto">
          <a:xfrm>
            <a:off x="628651" y="4011672"/>
            <a:ext cx="1701146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词</a:t>
            </a:r>
            <a:r>
              <a:rPr lang="en-US" altLang="zh-CN"/>
              <a:t>t</a:t>
            </a:r>
            <a:r>
              <a:rPr lang="zh-CN" altLang="en-US"/>
              <a:t>的</a:t>
            </a:r>
            <a:r>
              <a:rPr lang="en-US" altLang="zh-CN"/>
              <a:t>IDF weight </a:t>
            </a:r>
          </a:p>
        </p:txBody>
      </p:sp>
      <p:pic>
        <p:nvPicPr>
          <p:cNvPr id="24590" name="屏幕快照 2016-06-13 上午6.13.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933826"/>
            <a:ext cx="160231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1" name="Shape 190"/>
          <p:cNvSpPr>
            <a:spLocks noChangeArrowheads="1"/>
          </p:cNvSpPr>
          <p:nvPr/>
        </p:nvSpPr>
        <p:spPr bwMode="auto">
          <a:xfrm>
            <a:off x="721785" y="5714754"/>
            <a:ext cx="2923724" cy="37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000"/>
              <a:t>[1, 1, 1, 1, 1, 0, 0, 0, 1, 1]</a:t>
            </a:r>
          </a:p>
        </p:txBody>
      </p:sp>
      <p:sp>
        <p:nvSpPr>
          <p:cNvPr id="24592" name="Shape 191"/>
          <p:cNvSpPr>
            <a:spLocks noChangeArrowheads="1"/>
          </p:cNvSpPr>
          <p:nvPr/>
        </p:nvSpPr>
        <p:spPr bwMode="auto">
          <a:xfrm>
            <a:off x="4559301" y="5300722"/>
            <a:ext cx="3946126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短文本相似性，</a:t>
            </a:r>
            <a:r>
              <a:rPr lang="en-US" altLang="zh-CN"/>
              <a:t>Bernoulli Naive Bayes</a:t>
            </a:r>
          </a:p>
        </p:txBody>
      </p:sp>
      <p:sp>
        <p:nvSpPr>
          <p:cNvPr id="24593" name="Shape 192"/>
          <p:cNvSpPr>
            <a:spLocks noChangeArrowheads="1"/>
          </p:cNvSpPr>
          <p:nvPr/>
        </p:nvSpPr>
        <p:spPr bwMode="auto">
          <a:xfrm>
            <a:off x="10866967" y="3511609"/>
            <a:ext cx="995461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/>
              <a:t>信息检索</a:t>
            </a:r>
          </a:p>
        </p:txBody>
      </p:sp>
      <p:sp>
        <p:nvSpPr>
          <p:cNvPr id="24594" name="Shape 193"/>
          <p:cNvSpPr>
            <a:spLocks noChangeArrowheads="1"/>
          </p:cNvSpPr>
          <p:nvPr/>
        </p:nvSpPr>
        <p:spPr bwMode="auto">
          <a:xfrm>
            <a:off x="2639484" y="2863909"/>
            <a:ext cx="3072953" cy="34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>
                <a:solidFill>
                  <a:srgbClr val="FF2600"/>
                </a:solidFill>
              </a:rPr>
              <a:t>词在文档中的顺序没有被考虑</a:t>
            </a:r>
          </a:p>
        </p:txBody>
      </p:sp>
      <p:sp>
        <p:nvSpPr>
          <p:cNvPr id="24595" name="右箭头 1"/>
          <p:cNvSpPr>
            <a:spLocks noChangeArrowheads="1"/>
          </p:cNvSpPr>
          <p:nvPr/>
        </p:nvSpPr>
        <p:spPr bwMode="auto">
          <a:xfrm>
            <a:off x="7152218" y="1952625"/>
            <a:ext cx="383116" cy="144463"/>
          </a:xfrm>
          <a:prstGeom prst="rightArrow">
            <a:avLst>
              <a:gd name="adj1" fmla="val 50000"/>
              <a:gd name="adj2" fmla="val 49688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96" name="右箭头 20"/>
          <p:cNvSpPr>
            <a:spLocks noChangeArrowheads="1"/>
          </p:cNvSpPr>
          <p:nvPr/>
        </p:nvSpPr>
        <p:spPr bwMode="auto">
          <a:xfrm>
            <a:off x="6959601" y="2349501"/>
            <a:ext cx="385233" cy="142875"/>
          </a:xfrm>
          <a:prstGeom prst="rightArrow">
            <a:avLst>
              <a:gd name="adj1" fmla="val 50000"/>
              <a:gd name="adj2" fmla="val 50518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97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E1F203AA-5CEB-014C-B8BF-E26972714119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6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945927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602" name="Shape 196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离散表示：</a:t>
            </a:r>
            <a:r>
              <a:rPr lang="en-US" altLang="zh-CN" sz="3600"/>
              <a:t>Bi-gram</a:t>
            </a:r>
            <a:r>
              <a:rPr lang="zh-CN" altLang="en-US" sz="3600"/>
              <a:t>和</a:t>
            </a:r>
            <a:r>
              <a:rPr lang="en-US" altLang="zh-CN" sz="3600"/>
              <a:t>N-gram</a:t>
            </a:r>
          </a:p>
        </p:txBody>
      </p:sp>
      <p:sp>
        <p:nvSpPr>
          <p:cNvPr id="25603" name="Shape 197"/>
          <p:cNvSpPr>
            <a:spLocks noChangeArrowheads="1"/>
          </p:cNvSpPr>
          <p:nvPr/>
        </p:nvSpPr>
        <p:spPr bwMode="auto">
          <a:xfrm>
            <a:off x="419101" y="1219300"/>
            <a:ext cx="2734719" cy="39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200" u="sng"/>
              <a:t>为</a:t>
            </a:r>
            <a:r>
              <a:rPr lang="en-US" altLang="zh-CN" sz="2200" u="sng"/>
              <a:t>2-gram</a:t>
            </a:r>
            <a:r>
              <a:rPr lang="zh-CN" altLang="en-US" sz="2200" u="sng"/>
              <a:t>建索引</a:t>
            </a:r>
            <a:r>
              <a:rPr lang="zh-CN" altLang="en-US" sz="2200"/>
              <a:t>：</a:t>
            </a:r>
            <a:endParaRPr lang="en-US" altLang="zh-CN" sz="2200"/>
          </a:p>
          <a:p>
            <a:endParaRPr lang="en-US" altLang="zh-CN" sz="800"/>
          </a:p>
          <a:p>
            <a:r>
              <a:rPr lang="en-US" altLang="zh-CN" sz="2200"/>
              <a:t>"John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</a:t>
            </a:r>
            <a:r>
              <a:rPr lang="zh-CN" altLang="en-US" sz="2200" baseline="-25000"/>
              <a:t> </a:t>
            </a:r>
            <a:r>
              <a:rPr lang="zh-CN" altLang="en-US" sz="2200"/>
              <a:t>  </a:t>
            </a:r>
            <a:r>
              <a:rPr lang="en-US" altLang="zh-CN" sz="2200"/>
              <a:t>1,</a:t>
            </a:r>
          </a:p>
          <a:p>
            <a:r>
              <a:rPr lang="en-US" altLang="zh-CN" sz="2200"/>
              <a:t>"likes to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</a:t>
            </a:r>
            <a:r>
              <a:rPr lang="zh-CN" altLang="en-US" sz="2200" baseline="-25000"/>
              <a:t>  </a:t>
            </a:r>
            <a:r>
              <a:rPr lang="zh-CN" altLang="en-US" sz="2200"/>
              <a:t> </a:t>
            </a:r>
            <a:r>
              <a:rPr lang="en-US" altLang="zh-CN" sz="2200"/>
              <a:t>2,</a:t>
            </a:r>
          </a:p>
          <a:p>
            <a:r>
              <a:rPr lang="en-US" altLang="zh-CN" sz="2200"/>
              <a:t>"to watch</a:t>
            </a:r>
            <a:r>
              <a:rPr lang="zh-CN" alt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     </a:t>
            </a:r>
            <a:r>
              <a:rPr lang="en-US" altLang="zh-CN" sz="2200"/>
              <a:t> 3,</a:t>
            </a:r>
          </a:p>
          <a:p>
            <a:r>
              <a:rPr lang="en-US" altLang="zh-CN" sz="2200"/>
              <a:t>"watch movies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 baseline="-25000"/>
              <a:t>  </a:t>
            </a:r>
            <a:r>
              <a:rPr lang="en-US" altLang="zh-CN" sz="2200"/>
              <a:t>4,</a:t>
            </a:r>
          </a:p>
          <a:p>
            <a:r>
              <a:rPr lang="en-US" altLang="zh-CN" sz="2200"/>
              <a:t>"Mary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</a:t>
            </a:r>
            <a:r>
              <a:rPr lang="zh-CN" altLang="en-US" sz="2200" baseline="-25000"/>
              <a:t> </a:t>
            </a:r>
            <a:r>
              <a:rPr lang="zh-CN" altLang="en-US" sz="2200"/>
              <a:t> </a:t>
            </a:r>
            <a:r>
              <a:rPr lang="zh-CN" altLang="en-US" sz="2200" baseline="-25000"/>
              <a:t> </a:t>
            </a:r>
            <a:r>
              <a:rPr lang="zh-CN" altLang="en-US" sz="2200"/>
              <a:t> </a:t>
            </a:r>
            <a:r>
              <a:rPr lang="en-US" altLang="zh-CN" sz="2200"/>
              <a:t>5,</a:t>
            </a:r>
          </a:p>
          <a:p>
            <a:r>
              <a:rPr lang="en-US" altLang="zh-CN" sz="2200"/>
              <a:t>"likes too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 </a:t>
            </a:r>
            <a:r>
              <a:rPr lang="en-US" altLang="zh-CN" sz="2200"/>
              <a:t>6,</a:t>
            </a:r>
          </a:p>
          <a:p>
            <a:r>
              <a:rPr lang="en-US" altLang="zh-CN" sz="2200"/>
              <a:t>"John also</a:t>
            </a:r>
            <a:r>
              <a:rPr lang="zh-CN" alt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   </a:t>
            </a:r>
            <a:r>
              <a:rPr lang="zh-CN" altLang="en-US" sz="2200" baseline="-25000"/>
              <a:t> </a:t>
            </a:r>
            <a:r>
              <a:rPr lang="en-US" altLang="zh-CN" sz="2200"/>
              <a:t> 7,</a:t>
            </a:r>
          </a:p>
          <a:p>
            <a:r>
              <a:rPr lang="en-US" altLang="zh-CN" sz="2200"/>
              <a:t>"also likes</a:t>
            </a:r>
            <a:r>
              <a:rPr lang="zh-CN" altLang="en-US" sz="2200"/>
              <a:t>”</a:t>
            </a:r>
            <a:r>
              <a:rPr lang="en-US" altLang="zh-CN" sz="2200"/>
              <a:t>: </a:t>
            </a:r>
            <a:r>
              <a:rPr lang="zh-CN" altLang="en-US" sz="2200"/>
              <a:t>     </a:t>
            </a:r>
            <a:r>
              <a:rPr lang="en-US" altLang="zh-CN" sz="2200"/>
              <a:t>8,</a:t>
            </a:r>
          </a:p>
          <a:p>
            <a:r>
              <a:rPr lang="zh-CN" altLang="en-US" sz="2200"/>
              <a:t> </a:t>
            </a:r>
            <a:r>
              <a:rPr lang="en-US" sz="2200"/>
              <a:t>“</a:t>
            </a:r>
            <a:r>
              <a:rPr lang="en-US" altLang="zh-CN" sz="2200"/>
              <a:t>watch football</a:t>
            </a:r>
            <a:r>
              <a:rPr lang="en-US" sz="2200"/>
              <a:t>”</a:t>
            </a:r>
            <a:r>
              <a:rPr lang="en-US" altLang="zh-CN" sz="2200"/>
              <a:t>:</a:t>
            </a:r>
            <a:r>
              <a:rPr lang="zh-CN" altLang="en-US" sz="2200"/>
              <a:t> </a:t>
            </a:r>
            <a:r>
              <a:rPr lang="en-US" altLang="zh-CN" sz="2200"/>
              <a:t> 9,</a:t>
            </a:r>
          </a:p>
          <a:p>
            <a:r>
              <a:rPr lang="en-US" altLang="zh-CN" sz="2200"/>
              <a:t>"football games": 10,</a:t>
            </a:r>
          </a:p>
        </p:txBody>
      </p:sp>
      <p:sp>
        <p:nvSpPr>
          <p:cNvPr id="25604" name="Shape 198"/>
          <p:cNvSpPr>
            <a:spLocks noChangeArrowheads="1"/>
          </p:cNvSpPr>
          <p:nvPr/>
        </p:nvSpPr>
        <p:spPr bwMode="auto">
          <a:xfrm>
            <a:off x="4483100" y="1142996"/>
            <a:ext cx="5385372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   John likes to watch movies. Mary likes too.</a:t>
            </a:r>
          </a:p>
        </p:txBody>
      </p:sp>
      <p:sp>
        <p:nvSpPr>
          <p:cNvPr id="25605" name="Shape 199"/>
          <p:cNvSpPr>
            <a:spLocks noChangeArrowheads="1"/>
          </p:cNvSpPr>
          <p:nvPr/>
        </p:nvSpPr>
        <p:spPr bwMode="auto">
          <a:xfrm>
            <a:off x="5943600" y="1852609"/>
            <a:ext cx="3066303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[1, 1, 1, 1, 1, 1, 0, 0, 0, 0]</a:t>
            </a:r>
          </a:p>
        </p:txBody>
      </p:sp>
      <p:sp>
        <p:nvSpPr>
          <p:cNvPr id="25606" name="Shape 200"/>
          <p:cNvSpPr>
            <a:spLocks noChangeArrowheads="1"/>
          </p:cNvSpPr>
          <p:nvPr/>
        </p:nvSpPr>
        <p:spPr bwMode="auto">
          <a:xfrm>
            <a:off x="4944534" y="2601909"/>
            <a:ext cx="4817440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John also likes to watch football games.</a:t>
            </a:r>
          </a:p>
        </p:txBody>
      </p:sp>
      <p:sp>
        <p:nvSpPr>
          <p:cNvPr id="25607" name="Shape 201"/>
          <p:cNvSpPr>
            <a:spLocks noChangeArrowheads="1"/>
          </p:cNvSpPr>
          <p:nvPr/>
        </p:nvSpPr>
        <p:spPr bwMode="auto">
          <a:xfrm>
            <a:off x="6096000" y="3205159"/>
            <a:ext cx="3066303" cy="39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100"/>
              <a:t>[0, 1, 1, 0, 0, 0, 1, 1, 1, 1]</a:t>
            </a:r>
          </a:p>
        </p:txBody>
      </p:sp>
      <p:sp>
        <p:nvSpPr>
          <p:cNvPr id="25608" name="Shape 202"/>
          <p:cNvSpPr>
            <a:spLocks noChangeArrowheads="1"/>
          </p:cNvSpPr>
          <p:nvPr/>
        </p:nvSpPr>
        <p:spPr bwMode="auto">
          <a:xfrm>
            <a:off x="400051" y="5257572"/>
            <a:ext cx="3662858" cy="9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800">
                <a:solidFill>
                  <a:srgbClr val="0433FF"/>
                </a:solidFill>
              </a:rPr>
              <a:t>优点：考虑了词的顺序</a:t>
            </a:r>
            <a:endParaRPr lang="en-US" altLang="zh-CN" sz="2800">
              <a:solidFill>
                <a:srgbClr val="0433FF"/>
              </a:solidFill>
            </a:endParaRPr>
          </a:p>
          <a:p>
            <a:r>
              <a:rPr lang="zh-CN" altLang="en-US" sz="2800">
                <a:solidFill>
                  <a:srgbClr val="0433FF"/>
                </a:solidFill>
              </a:rPr>
              <a:t>缺点：词表的膨胀</a:t>
            </a:r>
          </a:p>
        </p:txBody>
      </p:sp>
      <p:pic>
        <p:nvPicPr>
          <p:cNvPr id="25609" name="屏幕快照 2016-06-14 上午8.17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8" y="3733800"/>
            <a:ext cx="4409017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下箭头 2"/>
          <p:cNvSpPr>
            <a:spLocks noChangeArrowheads="1"/>
          </p:cNvSpPr>
          <p:nvPr/>
        </p:nvSpPr>
        <p:spPr bwMode="auto">
          <a:xfrm>
            <a:off x="8015817" y="1549400"/>
            <a:ext cx="287867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>
            <a:solidFill>
              <a:srgbClr val="9FAEBD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1" name="下箭头 13"/>
          <p:cNvSpPr>
            <a:spLocks noChangeArrowheads="1"/>
          </p:cNvSpPr>
          <p:nvPr/>
        </p:nvSpPr>
        <p:spPr bwMode="auto">
          <a:xfrm>
            <a:off x="8015817" y="2924175"/>
            <a:ext cx="287867" cy="433388"/>
          </a:xfrm>
          <a:prstGeom prst="downArrow">
            <a:avLst>
              <a:gd name="adj1" fmla="val 50000"/>
              <a:gd name="adj2" fmla="val 50147"/>
            </a:avLst>
          </a:prstGeom>
          <a:solidFill>
            <a:srgbClr val="0000FF"/>
          </a:solidFill>
          <a:ln w="9525">
            <a:solidFill>
              <a:srgbClr val="9FAEBD"/>
            </a:solidFill>
            <a:miter lim="800000"/>
            <a:headEnd/>
            <a:tailEnd/>
          </a:ln>
          <a:effectLst>
            <a:outerShdw blurRad="635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D3DE1736-479D-DD46-9723-727F5A87FFA4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7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9435628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6626" name="Shape 216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离散表示的问题</a:t>
            </a:r>
          </a:p>
        </p:txBody>
      </p:sp>
      <p:sp>
        <p:nvSpPr>
          <p:cNvPr id="26627" name="Shape 217"/>
          <p:cNvSpPr>
            <a:spLocks noChangeArrowheads="1"/>
          </p:cNvSpPr>
          <p:nvPr/>
        </p:nvSpPr>
        <p:spPr bwMode="auto">
          <a:xfrm>
            <a:off x="287867" y="1266934"/>
            <a:ext cx="4829844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无法衡量词向量之间的关系</a:t>
            </a:r>
          </a:p>
        </p:txBody>
      </p:sp>
      <p:sp>
        <p:nvSpPr>
          <p:cNvPr id="26628" name="Shape 218"/>
          <p:cNvSpPr>
            <a:spLocks noChangeArrowheads="1"/>
          </p:cNvSpPr>
          <p:nvPr/>
        </p:nvSpPr>
        <p:spPr bwMode="auto">
          <a:xfrm>
            <a:off x="315385" y="1944620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酒店</a:t>
            </a:r>
          </a:p>
        </p:txBody>
      </p:sp>
      <p:sp>
        <p:nvSpPr>
          <p:cNvPr id="26629" name="Shape 219"/>
          <p:cNvSpPr>
            <a:spLocks noChangeArrowheads="1"/>
          </p:cNvSpPr>
          <p:nvPr/>
        </p:nvSpPr>
        <p:spPr bwMode="auto">
          <a:xfrm>
            <a:off x="315385" y="2512945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宾馆</a:t>
            </a:r>
          </a:p>
        </p:txBody>
      </p:sp>
      <p:sp>
        <p:nvSpPr>
          <p:cNvPr id="26630" name="Shape 220"/>
          <p:cNvSpPr>
            <a:spLocks noChangeArrowheads="1"/>
          </p:cNvSpPr>
          <p:nvPr/>
        </p:nvSpPr>
        <p:spPr bwMode="auto">
          <a:xfrm>
            <a:off x="315385" y="3071745"/>
            <a:ext cx="687685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/>
              <a:t>旅舍</a:t>
            </a:r>
          </a:p>
        </p:txBody>
      </p:sp>
      <p:sp>
        <p:nvSpPr>
          <p:cNvPr id="26631" name="Shape 221"/>
          <p:cNvSpPr>
            <a:spLocks noChangeArrowheads="1"/>
          </p:cNvSpPr>
          <p:nvPr/>
        </p:nvSpPr>
        <p:spPr bwMode="auto">
          <a:xfrm>
            <a:off x="1583267" y="1944620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1, 0, 0, 0, 0, 0, 0, 0, 0]</a:t>
            </a:r>
          </a:p>
        </p:txBody>
      </p:sp>
      <p:sp>
        <p:nvSpPr>
          <p:cNvPr id="26632" name="Shape 222"/>
          <p:cNvSpPr>
            <a:spLocks noChangeArrowheads="1"/>
          </p:cNvSpPr>
          <p:nvPr/>
        </p:nvSpPr>
        <p:spPr bwMode="auto">
          <a:xfrm>
            <a:off x="1583267" y="2512945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0, 0, 0, 1, 0, 0, 0, 0, 0]</a:t>
            </a:r>
          </a:p>
        </p:txBody>
      </p:sp>
      <p:sp>
        <p:nvSpPr>
          <p:cNvPr id="26633" name="Shape 223"/>
          <p:cNvSpPr>
            <a:spLocks noChangeArrowheads="1"/>
          </p:cNvSpPr>
          <p:nvPr/>
        </p:nvSpPr>
        <p:spPr bwMode="auto">
          <a:xfrm>
            <a:off x="1583267" y="3071745"/>
            <a:ext cx="3494042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en-US" altLang="zh-CN" sz="2400"/>
              <a:t>[0, 0, 0, 0, 0, 0, 0, 0, 1, 0]</a:t>
            </a:r>
          </a:p>
        </p:txBody>
      </p:sp>
      <p:sp>
        <p:nvSpPr>
          <p:cNvPr id="26634" name="Shape 224"/>
          <p:cNvSpPr>
            <a:spLocks noChangeArrowheads="1"/>
          </p:cNvSpPr>
          <p:nvPr/>
        </p:nvSpPr>
        <p:spPr bwMode="auto">
          <a:xfrm>
            <a:off x="7475026" y="2328279"/>
            <a:ext cx="3354881" cy="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/>
            <a:r>
              <a:rPr lang="zh-CN" altLang="en-US" sz="2400"/>
              <a:t>各种度量</a:t>
            </a:r>
            <a:r>
              <a:rPr lang="en-US" altLang="zh-CN" sz="2400"/>
              <a:t>(</a:t>
            </a:r>
            <a:r>
              <a:rPr lang="zh-CN" altLang="en-US" sz="2400"/>
              <a:t>与或非、距离</a:t>
            </a:r>
            <a:r>
              <a:rPr lang="en-US" altLang="zh-CN" sz="2400"/>
              <a:t>)</a:t>
            </a:r>
          </a:p>
          <a:p>
            <a:pPr algn="ctr"/>
            <a:r>
              <a:rPr lang="zh-CN" altLang="en-US" sz="2400"/>
              <a:t>都不合适</a:t>
            </a:r>
            <a:endParaRPr lang="en-US" altLang="zh-CN" sz="2400"/>
          </a:p>
        </p:txBody>
      </p:sp>
      <p:sp>
        <p:nvSpPr>
          <p:cNvPr id="26635" name="Shape 226"/>
          <p:cNvSpPr>
            <a:spLocks noChangeArrowheads="1"/>
          </p:cNvSpPr>
          <p:nvPr/>
        </p:nvSpPr>
        <p:spPr bwMode="auto">
          <a:xfrm>
            <a:off x="239185" y="4365734"/>
            <a:ext cx="5201741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词表维度随着语料库增长膨胀</a:t>
            </a:r>
          </a:p>
        </p:txBody>
      </p:sp>
      <p:sp>
        <p:nvSpPr>
          <p:cNvPr id="26636" name="Shape 227"/>
          <p:cNvSpPr>
            <a:spLocks noChangeArrowheads="1"/>
          </p:cNvSpPr>
          <p:nvPr/>
        </p:nvSpPr>
        <p:spPr bwMode="auto">
          <a:xfrm>
            <a:off x="292101" y="4995973"/>
            <a:ext cx="5612110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en-US" altLang="zh-CN" sz="2800">
                <a:solidFill>
                  <a:srgbClr val="0433FF"/>
                </a:solidFill>
              </a:rPr>
              <a:t>n-gram</a:t>
            </a:r>
            <a:r>
              <a:rPr lang="zh-CN" altLang="en-US" sz="2800">
                <a:solidFill>
                  <a:srgbClr val="0433FF"/>
                </a:solidFill>
              </a:rPr>
              <a:t>词序列随语料库膨胀更快</a:t>
            </a:r>
            <a:endParaRPr lang="en-US" altLang="zh-CN" sz="2800">
              <a:solidFill>
                <a:srgbClr val="0433FF"/>
              </a:solidFill>
            </a:endParaRPr>
          </a:p>
        </p:txBody>
      </p:sp>
      <p:sp>
        <p:nvSpPr>
          <p:cNvPr id="26637" name="Shape 228"/>
          <p:cNvSpPr>
            <a:spLocks noChangeArrowheads="1"/>
          </p:cNvSpPr>
          <p:nvPr/>
        </p:nvSpPr>
        <p:spPr bwMode="auto">
          <a:xfrm>
            <a:off x="334434" y="5638909"/>
            <a:ext cx="2675408" cy="50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marL="457200" indent="-457200">
              <a:buFont typeface="Wingdings" charset="0"/>
              <a:buChar char="Ø"/>
            </a:pPr>
            <a:r>
              <a:rPr lang="zh-CN" altLang="en-US" sz="2800">
                <a:solidFill>
                  <a:srgbClr val="0433FF"/>
                </a:solidFill>
              </a:rPr>
              <a:t>数据稀疏问题</a:t>
            </a:r>
          </a:p>
        </p:txBody>
      </p:sp>
      <p:sp>
        <p:nvSpPr>
          <p:cNvPr id="26638" name="Shape 217"/>
          <p:cNvSpPr>
            <a:spLocks noChangeArrowheads="1"/>
          </p:cNvSpPr>
          <p:nvPr/>
        </p:nvSpPr>
        <p:spPr bwMode="auto">
          <a:xfrm>
            <a:off x="2446867" y="3521007"/>
            <a:ext cx="4073227" cy="4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太稀疏，很难捕捉文本的含义</a:t>
            </a:r>
          </a:p>
        </p:txBody>
      </p:sp>
      <p:sp>
        <p:nvSpPr>
          <p:cNvPr id="26639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8C35B58D-BAC5-004D-9699-84D14886F5AC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8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465941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ChangeArrowheads="1"/>
          </p:cNvSpPr>
          <p:nvPr/>
        </p:nvSpPr>
        <p:spPr bwMode="auto">
          <a:xfrm>
            <a:off x="372534" y="173038"/>
            <a:ext cx="270933" cy="6143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>
              <a:defRPr/>
            </a:pP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7650" name="Shape 137"/>
          <p:cNvSpPr>
            <a:spLocks noChangeArrowheads="1"/>
          </p:cNvSpPr>
          <p:nvPr/>
        </p:nvSpPr>
        <p:spPr bwMode="auto">
          <a:xfrm>
            <a:off x="770467" y="166688"/>
            <a:ext cx="10306051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r>
              <a:rPr lang="zh-CN" altLang="en-US" sz="3600"/>
              <a:t>词</a:t>
            </a:r>
            <a:r>
              <a:rPr lang="en-US" sz="3600"/>
              <a:t>编码需要保证词的</a:t>
            </a:r>
            <a:r>
              <a:rPr lang="zh-CN" altLang="en-US" sz="3600"/>
              <a:t>相似性</a:t>
            </a:r>
          </a:p>
        </p:txBody>
      </p:sp>
      <p:pic>
        <p:nvPicPr>
          <p:cNvPr id="27651" name="屏幕快照 2016-06-13 下午9.47.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/>
          <a:stretch>
            <a:fillRect/>
          </a:stretch>
        </p:blipFill>
        <p:spPr bwMode="auto">
          <a:xfrm>
            <a:off x="0" y="884238"/>
            <a:ext cx="121920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页脚占位符 2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charset="0"/>
                <a:ea typeface="华文新魏" charset="0"/>
                <a:cs typeface="华文新魏" charset="0"/>
              </a:defRPr>
            </a:lvl9pPr>
          </a:lstStyle>
          <a:p>
            <a:pPr eaLnBrk="1" hangingPunct="1"/>
            <a:fld id="{C10BD120-8A79-DD47-A82C-AE8BD3A9DDEE}" type="slidenum"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pPr eaLnBrk="1" hangingPunct="1"/>
              <a:t>9</a:t>
            </a:fld>
            <a:r>
              <a:rPr lang="en-US" altLang="zh-CN" sz="1200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1392051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2136</TotalTime>
  <Words>1187</Words>
  <Application>Microsoft Macintosh PowerPoint</Application>
  <PresentationFormat>Custom</PresentationFormat>
  <Paragraphs>224</Paragraphs>
  <Slides>32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主题5</vt:lpstr>
      <vt:lpstr>词向量和语言模型</vt:lpstr>
      <vt:lpstr>PowerPoint Presentation</vt:lpstr>
      <vt:lpstr>词向量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语言模型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ZEWEI CHU</cp:lastModifiedBy>
  <cp:revision>94</cp:revision>
  <cp:lastPrinted>2017-09-04T16:00:00Z</cp:lastPrinted>
  <dcterms:created xsi:type="dcterms:W3CDTF">2017-09-04T16:00:00Z</dcterms:created>
  <dcterms:modified xsi:type="dcterms:W3CDTF">2019-03-23T02:51:26Z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